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4"/>
  </p:sldMasterIdLst>
  <p:sldIdLst>
    <p:sldId id="256" r:id="rId5"/>
    <p:sldId id="264" r:id="rId6"/>
    <p:sldId id="265" r:id="rId7"/>
    <p:sldId id="267" r:id="rId8"/>
    <p:sldId id="266" r:id="rId9"/>
    <p:sldId id="268" r:id="rId10"/>
    <p:sldId id="269" r:id="rId11"/>
    <p:sldId id="270" r:id="rId12"/>
    <p:sldId id="271"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71E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364" autoAdjust="0"/>
    <p:restoredTop sz="94660"/>
  </p:normalViewPr>
  <p:slideViewPr>
    <p:cSldViewPr snapToGrid="0">
      <p:cViewPr varScale="1">
        <p:scale>
          <a:sx n="112" d="100"/>
          <a:sy n="112" d="100"/>
        </p:scale>
        <p:origin x="104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D087F2-C4C1-4D5A-A0F9-97B2466B1EA1}" type="datetimeFigureOut">
              <a:rPr lang="en-US" smtClean="0"/>
              <a:t>5/6/2022</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E8DE78D8-3227-49AC-B926-A52CFFEEFD10}"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34657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D087F2-C4C1-4D5A-A0F9-97B2466B1EA1}" type="datetimeFigureOut">
              <a:rPr lang="en-US" smtClean="0"/>
              <a:t>5/6/2022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E78D8-3227-49AC-B926-A52CFFEEFD10}"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57002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D087F2-C4C1-4D5A-A0F9-97B2466B1EA1}" type="datetimeFigureOut">
              <a:rPr lang="en-US" smtClean="0"/>
              <a:t>5/6/2022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E78D8-3227-49AC-B926-A52CFFEEFD10}"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67031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331" y="315481"/>
            <a:ext cx="9603275" cy="891015"/>
          </a:xfrm>
        </p:spPr>
        <p:txBody>
          <a:bodyPr/>
          <a:lstStyle/>
          <a:p>
            <a:r>
              <a:rPr lang="en-US" dirty="0"/>
              <a:t>Click to edit Master title style</a:t>
            </a:r>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D087F2-C4C1-4D5A-A0F9-97B2466B1EA1}" type="datetimeFigureOut">
              <a:rPr lang="en-US" smtClean="0"/>
              <a:t>5/6/2022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E78D8-3227-49AC-B926-A52CFFEEFD10}" type="slidenum">
              <a:rPr lang="en-US" smtClean="0"/>
              <a:t>‹#›</a:t>
            </a:fld>
            <a:endParaRPr lang="en-US"/>
          </a:p>
        </p:txBody>
      </p:sp>
      <p:cxnSp>
        <p:nvCxnSpPr>
          <p:cNvPr id="33" name="Straight Connector 32"/>
          <p:cNvCxnSpPr>
            <a:cxnSpLocks/>
          </p:cNvCxnSpPr>
          <p:nvPr/>
        </p:nvCxnSpPr>
        <p:spPr>
          <a:xfrm>
            <a:off x="0" y="1041396"/>
            <a:ext cx="1219200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42726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D087F2-C4C1-4D5A-A0F9-97B2466B1EA1}" type="datetimeFigureOut">
              <a:rPr lang="en-US" smtClean="0"/>
              <a:t>5/6/2022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E78D8-3227-49AC-B926-A52CFFEEFD10}"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32515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D087F2-C4C1-4D5A-A0F9-97B2466B1EA1}" type="datetimeFigureOut">
              <a:rPr lang="en-US" smtClean="0"/>
              <a:t>5/6/2022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DE78D8-3227-49AC-B926-A52CFFEEFD10}"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8473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D087F2-C4C1-4D5A-A0F9-97B2466B1EA1}" type="datetimeFigureOut">
              <a:rPr lang="en-US" smtClean="0"/>
              <a:t>5/6/2022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DE78D8-3227-49AC-B926-A52CFFEEFD10}"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78486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D087F2-C4C1-4D5A-A0F9-97B2466B1EA1}" type="datetimeFigureOut">
              <a:rPr lang="en-US" smtClean="0"/>
              <a:t>5/6/2022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DE78D8-3227-49AC-B926-A52CFFEEFD10}"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36923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D087F2-C4C1-4D5A-A0F9-97B2466B1EA1}" type="datetimeFigureOut">
              <a:rPr lang="en-US" smtClean="0"/>
              <a:t>5/6/2022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DE78D8-3227-49AC-B926-A52CFFEEFD10}" type="slidenum">
              <a:rPr lang="en-US" smtClean="0"/>
              <a:t>‹#›</a:t>
            </a:fld>
            <a:endParaRPr lang="en-US"/>
          </a:p>
        </p:txBody>
      </p:sp>
    </p:spTree>
    <p:extLst>
      <p:ext uri="{BB962C8B-B14F-4D97-AF65-F5344CB8AC3E}">
        <p14:creationId xmlns:p14="http://schemas.microsoft.com/office/powerpoint/2010/main" val="2466437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D087F2-C4C1-4D5A-A0F9-97B2466B1EA1}" type="datetimeFigureOut">
              <a:rPr lang="en-US" smtClean="0"/>
              <a:t>5/6/2022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DE78D8-3227-49AC-B926-A52CFFEEFD10}"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69271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DD087F2-C4C1-4D5A-A0F9-97B2466B1EA1}" type="datetimeFigureOut">
              <a:rPr lang="en-US" smtClean="0"/>
              <a:t>5/6/2022</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E8DE78D8-3227-49AC-B926-A52CFFEEFD10}"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79480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DD087F2-C4C1-4D5A-A0F9-97B2466B1EA1}" type="datetimeFigureOut">
              <a:rPr lang="en-US" smtClean="0"/>
              <a:t>5/6/2022</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E8DE78D8-3227-49AC-B926-A52CFFEEFD10}"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6595608"/>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29" name="Rectangle 6">
            <a:extLst>
              <a:ext uri="{FF2B5EF4-FFF2-40B4-BE49-F238E27FC236}">
                <a16:creationId xmlns:a16="http://schemas.microsoft.com/office/drawing/2014/main" id="{1BF0792A-0F2B-4A2E-AB38-0A4F18A307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8">
            <a:extLst>
              <a:ext uri="{FF2B5EF4-FFF2-40B4-BE49-F238E27FC236}">
                <a16:creationId xmlns:a16="http://schemas.microsoft.com/office/drawing/2014/main" id="{F57DB18D-C2F1-4C8C-8808-9C01ECE683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nvGrpSpPr>
          <p:cNvPr id="31" name="Group 10">
            <a:extLst>
              <a:ext uri="{FF2B5EF4-FFF2-40B4-BE49-F238E27FC236}">
                <a16:creationId xmlns:a16="http://schemas.microsoft.com/office/drawing/2014/main" id="{E5D935FA-3336-4941-9214-E250A5727F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445671" y="644327"/>
            <a:ext cx="9299965" cy="4811366"/>
            <a:chOff x="7639235" y="600024"/>
            <a:chExt cx="3898557" cy="6878929"/>
          </a:xfrm>
        </p:grpSpPr>
        <p:sp>
          <p:nvSpPr>
            <p:cNvPr id="12" name="Rectangle 11">
              <a:extLst>
                <a:ext uri="{FF2B5EF4-FFF2-40B4-BE49-F238E27FC236}">
                  <a16:creationId xmlns:a16="http://schemas.microsoft.com/office/drawing/2014/main" id="{45D9E2ED-FF90-4200-A7EE-6D41D6526F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639235" y="600024"/>
              <a:ext cx="3898557" cy="687892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12">
              <a:extLst>
                <a:ext uri="{FF2B5EF4-FFF2-40B4-BE49-F238E27FC236}">
                  <a16:creationId xmlns:a16="http://schemas.microsoft.com/office/drawing/2014/main" id="{3A4BEB8D-68AD-4314-8A2B-F8DC85A530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0263" y="1062693"/>
              <a:ext cx="3635738" cy="59547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936B18A8-3CB4-4C2D-9BC0-F4DB6BEBE427}"/>
              </a:ext>
            </a:extLst>
          </p:cNvPr>
          <p:cNvSpPr>
            <a:spLocks noGrp="1"/>
          </p:cNvSpPr>
          <p:nvPr>
            <p:ph type="ctrTitle"/>
          </p:nvPr>
        </p:nvSpPr>
        <p:spPr>
          <a:xfrm>
            <a:off x="2391408" y="1590734"/>
            <a:ext cx="7405874" cy="2520012"/>
          </a:xfrm>
          <a:solidFill>
            <a:schemeClr val="bg2"/>
          </a:solidFill>
        </p:spPr>
        <p:txBody>
          <a:bodyPr anchor="ctr">
            <a:normAutofit/>
          </a:bodyPr>
          <a:lstStyle/>
          <a:p>
            <a:pPr algn="ctr"/>
            <a:r>
              <a:rPr lang="en-US" sz="4200" dirty="0">
                <a:solidFill>
                  <a:schemeClr val="tx2"/>
                </a:solidFill>
              </a:rPr>
              <a:t>Federal Governance and Strategy for ERM</a:t>
            </a:r>
          </a:p>
        </p:txBody>
      </p:sp>
      <p:cxnSp>
        <p:nvCxnSpPr>
          <p:cNvPr id="33" name="Straight Connector 14">
            <a:extLst>
              <a:ext uri="{FF2B5EF4-FFF2-40B4-BE49-F238E27FC236}">
                <a16:creationId xmlns:a16="http://schemas.microsoft.com/office/drawing/2014/main" id="{87F797D1-251E-41FE-9FF8-AD487DEF28A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91407" y="1416139"/>
            <a:ext cx="7405874" cy="0"/>
          </a:xfrm>
          <a:prstGeom prst="line">
            <a:avLst/>
          </a:prstGeom>
          <a:ln w="31750"/>
        </p:spPr>
        <p:style>
          <a:lnRef idx="3">
            <a:schemeClr val="accent1"/>
          </a:lnRef>
          <a:fillRef idx="0">
            <a:schemeClr val="accent1"/>
          </a:fillRef>
          <a:effectRef idx="2">
            <a:schemeClr val="accent1"/>
          </a:effectRef>
          <a:fontRef idx="minor">
            <a:schemeClr val="tx1"/>
          </a:fontRef>
        </p:style>
      </p:cxnSp>
      <p:cxnSp>
        <p:nvCxnSpPr>
          <p:cNvPr id="34" name="Straight Connector 16">
            <a:extLst>
              <a:ext uri="{FF2B5EF4-FFF2-40B4-BE49-F238E27FC236}">
                <a16:creationId xmlns:a16="http://schemas.microsoft.com/office/drawing/2014/main" id="{09A0CE28-0E59-4F4D-9855-8A8DCE9A8E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391407" y="4285341"/>
            <a:ext cx="7405874"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35" name="Picture 18">
            <a:extLst>
              <a:ext uri="{FF2B5EF4-FFF2-40B4-BE49-F238E27FC236}">
                <a16:creationId xmlns:a16="http://schemas.microsoft.com/office/drawing/2014/main" id="{75CC23F7-9F20-4C4B-8608-BD4DE9728FA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3" name="TextBox 2">
            <a:extLst>
              <a:ext uri="{FF2B5EF4-FFF2-40B4-BE49-F238E27FC236}">
                <a16:creationId xmlns:a16="http://schemas.microsoft.com/office/drawing/2014/main" id="{4DC419ED-624F-44F5-8098-1B8E40BFA005}"/>
              </a:ext>
            </a:extLst>
          </p:cNvPr>
          <p:cNvSpPr txBox="1"/>
          <p:nvPr/>
        </p:nvSpPr>
        <p:spPr>
          <a:xfrm>
            <a:off x="4805302" y="4666198"/>
            <a:ext cx="5227698" cy="369332"/>
          </a:xfrm>
          <a:prstGeom prst="rect">
            <a:avLst/>
          </a:prstGeom>
          <a:noFill/>
        </p:spPr>
        <p:txBody>
          <a:bodyPr wrap="square" rtlCol="0">
            <a:spAutoFit/>
          </a:bodyPr>
          <a:lstStyle/>
          <a:p>
            <a:r>
              <a:rPr lang="en-US" dirty="0"/>
              <a:t>Karen Weber- Deputy CRO, US Dept of the Treasury</a:t>
            </a:r>
          </a:p>
        </p:txBody>
      </p:sp>
    </p:spTree>
    <p:extLst>
      <p:ext uri="{BB962C8B-B14F-4D97-AF65-F5344CB8AC3E}">
        <p14:creationId xmlns:p14="http://schemas.microsoft.com/office/powerpoint/2010/main" val="1484543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5454D-D4C3-4783-B47C-C554FFFB47B5}"/>
              </a:ext>
            </a:extLst>
          </p:cNvPr>
          <p:cNvSpPr>
            <a:spLocks noGrp="1"/>
          </p:cNvSpPr>
          <p:nvPr>
            <p:ph type="title"/>
          </p:nvPr>
        </p:nvSpPr>
        <p:spPr>
          <a:xfrm>
            <a:off x="165100" y="228600"/>
            <a:ext cx="11861800" cy="891015"/>
          </a:xfrm>
        </p:spPr>
        <p:txBody>
          <a:bodyPr>
            <a:noAutofit/>
          </a:bodyPr>
          <a:lstStyle/>
          <a:p>
            <a:r>
              <a:rPr lang="en-US" sz="2600" dirty="0">
                <a:latin typeface="Traditional Arabic" panose="02020603050405020304" pitchFamily="18" charset="-78"/>
                <a:cs typeface="Traditional Arabic" panose="02020603050405020304" pitchFamily="18" charset="-78"/>
              </a:rPr>
              <a:t>OMB Circular A-123: </a:t>
            </a:r>
            <a:br>
              <a:rPr lang="en-US" sz="2600" dirty="0">
                <a:latin typeface="Traditional Arabic" panose="02020603050405020304" pitchFamily="18" charset="-78"/>
                <a:cs typeface="Traditional Arabic" panose="02020603050405020304" pitchFamily="18" charset="-78"/>
              </a:rPr>
            </a:br>
            <a:r>
              <a:rPr lang="en-US" sz="2600" dirty="0">
                <a:latin typeface="Traditional Arabic" panose="02020603050405020304" pitchFamily="18" charset="-78"/>
                <a:cs typeface="Traditional Arabic" panose="02020603050405020304" pitchFamily="18" charset="-78"/>
              </a:rPr>
              <a:t>Management’s Responsibility for ERM and Internal Controls</a:t>
            </a:r>
            <a:br>
              <a:rPr lang="en-US" sz="2600" dirty="0">
                <a:solidFill>
                  <a:schemeClr val="bg1"/>
                </a:solidFill>
                <a:latin typeface="Traditional Arabic" panose="02020603050405020304" pitchFamily="18" charset="-78"/>
                <a:cs typeface="Traditional Arabic" panose="02020603050405020304" pitchFamily="18" charset="-78"/>
              </a:rPr>
            </a:br>
            <a:endParaRPr lang="en-US" sz="2600" dirty="0"/>
          </a:p>
        </p:txBody>
      </p:sp>
      <p:sp>
        <p:nvSpPr>
          <p:cNvPr id="3" name="Content Placeholder 2">
            <a:extLst>
              <a:ext uri="{FF2B5EF4-FFF2-40B4-BE49-F238E27FC236}">
                <a16:creationId xmlns:a16="http://schemas.microsoft.com/office/drawing/2014/main" id="{6BA06FE3-9890-4D85-A757-940A4AC81A7E}"/>
              </a:ext>
            </a:extLst>
          </p:cNvPr>
          <p:cNvSpPr>
            <a:spLocks noGrp="1"/>
          </p:cNvSpPr>
          <p:nvPr>
            <p:ph idx="1"/>
          </p:nvPr>
        </p:nvSpPr>
        <p:spPr>
          <a:xfrm>
            <a:off x="596900" y="1270000"/>
            <a:ext cx="11112499" cy="4483100"/>
          </a:xfrm>
        </p:spPr>
        <p:txBody>
          <a:bodyPr/>
          <a:lstStyle/>
          <a:p>
            <a:pPr lvl="1">
              <a:buFont typeface="Arial" panose="020B0604020202020204" pitchFamily="34" charset="0"/>
              <a:buChar char="•"/>
            </a:pPr>
            <a:r>
              <a:rPr lang="en-US" sz="2000" dirty="0"/>
              <a:t>Introduced June 2016</a:t>
            </a:r>
          </a:p>
          <a:p>
            <a:pPr lvl="1">
              <a:buFont typeface="Arial" panose="020B0604020202020204" pitchFamily="34" charset="0"/>
              <a:buChar char="•"/>
            </a:pPr>
            <a:r>
              <a:rPr lang="en-US" sz="2000" dirty="0"/>
              <a:t>Agencies must establish a governance structure to effectively implement, direct and oversee implementation of the Circular.</a:t>
            </a:r>
          </a:p>
          <a:p>
            <a:pPr lvl="2"/>
            <a:r>
              <a:rPr lang="en-US" sz="1800" dirty="0"/>
              <a:t>CRO or equivalent.</a:t>
            </a:r>
          </a:p>
          <a:p>
            <a:pPr lvl="2"/>
            <a:r>
              <a:rPr lang="en-US" sz="1800" dirty="0"/>
              <a:t>Risk Management Committee or equivalent.</a:t>
            </a:r>
          </a:p>
          <a:p>
            <a:pPr lvl="1">
              <a:buFont typeface="Arial" panose="020B0604020202020204" pitchFamily="34" charset="0"/>
              <a:buChar char="•"/>
            </a:pPr>
            <a:r>
              <a:rPr lang="en-US" sz="2000" dirty="0"/>
              <a:t>Agencies should develop a maturity model approach to the adoption of an ERM framework. </a:t>
            </a:r>
          </a:p>
          <a:p>
            <a:pPr lvl="1">
              <a:buFont typeface="Arial" panose="020B0604020202020204" pitchFamily="34" charset="0"/>
              <a:buChar char="•"/>
            </a:pPr>
            <a:r>
              <a:rPr lang="en-US" sz="2000" dirty="0"/>
              <a:t>Agencies must build Risk Profiles which identify risks arising from mission and mission-support operations and consider these for the annual strategic review process.</a:t>
            </a:r>
          </a:p>
          <a:p>
            <a:endParaRPr lang="en-US" dirty="0"/>
          </a:p>
        </p:txBody>
      </p:sp>
    </p:spTree>
    <p:extLst>
      <p:ext uri="{BB962C8B-B14F-4D97-AF65-F5344CB8AC3E}">
        <p14:creationId xmlns:p14="http://schemas.microsoft.com/office/powerpoint/2010/main" val="16429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75070-FBBB-4EF4-A286-08E46D6F5347}"/>
              </a:ext>
            </a:extLst>
          </p:cNvPr>
          <p:cNvSpPr>
            <a:spLocks noGrp="1"/>
          </p:cNvSpPr>
          <p:nvPr>
            <p:ph type="title"/>
          </p:nvPr>
        </p:nvSpPr>
        <p:spPr>
          <a:xfrm>
            <a:off x="457200" y="226581"/>
            <a:ext cx="11430000" cy="891015"/>
          </a:xfrm>
        </p:spPr>
        <p:txBody>
          <a:bodyPr>
            <a:normAutofit/>
          </a:bodyPr>
          <a:lstStyle/>
          <a:p>
            <a:r>
              <a:rPr lang="en-US" sz="2600" dirty="0">
                <a:cs typeface="Traditional Arabic" panose="02020603050405020304"/>
              </a:rPr>
              <a:t>Playbook: Enterprise Risk Management for the U.S. Federal Government (July 2016)</a:t>
            </a:r>
          </a:p>
        </p:txBody>
      </p:sp>
      <p:sp>
        <p:nvSpPr>
          <p:cNvPr id="3" name="Content Placeholder 2">
            <a:extLst>
              <a:ext uri="{FF2B5EF4-FFF2-40B4-BE49-F238E27FC236}">
                <a16:creationId xmlns:a16="http://schemas.microsoft.com/office/drawing/2014/main" id="{798BECA7-305B-4161-9859-50BA7ED0E14F}"/>
              </a:ext>
            </a:extLst>
          </p:cNvPr>
          <p:cNvSpPr>
            <a:spLocks noGrp="1"/>
          </p:cNvSpPr>
          <p:nvPr>
            <p:ph idx="1"/>
          </p:nvPr>
        </p:nvSpPr>
        <p:spPr>
          <a:xfrm>
            <a:off x="279400" y="1206500"/>
            <a:ext cx="11607799" cy="4610100"/>
          </a:xfrm>
        </p:spPr>
        <p:txBody>
          <a:bodyPr>
            <a:normAutofit/>
          </a:bodyPr>
          <a:lstStyle/>
          <a:p>
            <a:r>
              <a:rPr lang="en-US" dirty="0"/>
              <a:t>Purpose:  To provide an ERM Framework and practical guidance to support A-123 compliance and effective ERM implementation across agencies. </a:t>
            </a:r>
          </a:p>
          <a:p>
            <a:r>
              <a:rPr lang="en-US" dirty="0"/>
              <a:t>Playbook Outline:</a:t>
            </a:r>
          </a:p>
          <a:p>
            <a:pPr marL="1257300" lvl="2" indent="-342900">
              <a:spcBef>
                <a:spcPct val="20000"/>
              </a:spcBef>
              <a:buClrTx/>
              <a:buSzTx/>
              <a:buFont typeface="+mj-lt"/>
              <a:buAutoNum type="romanUcPeriod"/>
            </a:pPr>
            <a:r>
              <a:rPr lang="en-US" dirty="0">
                <a:solidFill>
                  <a:prstClr val="black"/>
                </a:solidFill>
                <a:latin typeface="Calibri"/>
              </a:rPr>
              <a:t>Introduction</a:t>
            </a:r>
          </a:p>
          <a:p>
            <a:pPr marL="1257300" lvl="2" indent="-342900">
              <a:spcBef>
                <a:spcPct val="20000"/>
              </a:spcBef>
              <a:buClrTx/>
              <a:buSzTx/>
              <a:buFont typeface="+mj-lt"/>
              <a:buAutoNum type="romanUcPeriod"/>
            </a:pPr>
            <a:r>
              <a:rPr lang="en-US" dirty="0">
                <a:solidFill>
                  <a:prstClr val="black"/>
                </a:solidFill>
                <a:latin typeface="Calibri"/>
              </a:rPr>
              <a:t>Enterprise Risk Management Basics</a:t>
            </a:r>
          </a:p>
          <a:p>
            <a:pPr marL="1257300" lvl="2" indent="-342900">
              <a:spcBef>
                <a:spcPct val="20000"/>
              </a:spcBef>
              <a:buClrTx/>
              <a:buSzTx/>
              <a:buFont typeface="+mj-lt"/>
              <a:buAutoNum type="romanUcPeriod"/>
            </a:pPr>
            <a:r>
              <a:rPr lang="en-US" dirty="0">
                <a:solidFill>
                  <a:prstClr val="black"/>
                </a:solidFill>
                <a:latin typeface="Calibri"/>
              </a:rPr>
              <a:t>An Enterprise Risk Management Model – “The Honeycomb”</a:t>
            </a:r>
          </a:p>
          <a:p>
            <a:pPr marL="1257300" lvl="2" indent="-342900">
              <a:spcBef>
                <a:spcPct val="20000"/>
              </a:spcBef>
              <a:buClrTx/>
              <a:buSzTx/>
              <a:buFont typeface="+mj-lt"/>
              <a:buAutoNum type="romanUcPeriod"/>
            </a:pPr>
            <a:r>
              <a:rPr lang="en-US" dirty="0">
                <a:solidFill>
                  <a:prstClr val="black"/>
                </a:solidFill>
                <a:latin typeface="Calibri"/>
              </a:rPr>
              <a:t>Developing an Implementation Plan</a:t>
            </a:r>
          </a:p>
          <a:p>
            <a:pPr marL="1257300" lvl="2" indent="-342900">
              <a:spcBef>
                <a:spcPct val="20000"/>
              </a:spcBef>
              <a:buClrTx/>
              <a:buSzTx/>
              <a:buFont typeface="+mj-lt"/>
              <a:buAutoNum type="romanUcPeriod"/>
            </a:pPr>
            <a:r>
              <a:rPr lang="en-US" dirty="0">
                <a:solidFill>
                  <a:prstClr val="black"/>
                </a:solidFill>
                <a:latin typeface="Calibri"/>
              </a:rPr>
              <a:t>Risk Governance</a:t>
            </a:r>
          </a:p>
          <a:p>
            <a:pPr marL="1257300" lvl="2" indent="-342900">
              <a:spcBef>
                <a:spcPct val="20000"/>
              </a:spcBef>
              <a:buClrTx/>
              <a:buSzTx/>
              <a:buFont typeface="+mj-lt"/>
              <a:buAutoNum type="romanUcPeriod"/>
            </a:pPr>
            <a:r>
              <a:rPr lang="en-US" dirty="0">
                <a:solidFill>
                  <a:prstClr val="black"/>
                </a:solidFill>
                <a:latin typeface="Calibri"/>
              </a:rPr>
              <a:t>The Risk Appetite Statement</a:t>
            </a:r>
          </a:p>
          <a:p>
            <a:pPr marL="1257300" lvl="2" indent="-342900">
              <a:spcBef>
                <a:spcPct val="20000"/>
              </a:spcBef>
              <a:buClrTx/>
              <a:buSzTx/>
              <a:buFont typeface="+mj-lt"/>
              <a:buAutoNum type="romanUcPeriod"/>
            </a:pPr>
            <a:r>
              <a:rPr lang="en-US" dirty="0">
                <a:solidFill>
                  <a:prstClr val="black"/>
                </a:solidFill>
                <a:latin typeface="Calibri"/>
              </a:rPr>
              <a:t>Developing a Risk Profile</a:t>
            </a:r>
          </a:p>
          <a:p>
            <a:pPr marL="1257300" lvl="2" indent="-342900">
              <a:spcBef>
                <a:spcPct val="20000"/>
              </a:spcBef>
              <a:buClrTx/>
              <a:buSzTx/>
              <a:buFont typeface="+mj-lt"/>
              <a:buAutoNum type="romanUcPeriod"/>
            </a:pPr>
            <a:r>
              <a:rPr lang="en-US" dirty="0">
                <a:solidFill>
                  <a:prstClr val="black"/>
                </a:solidFill>
                <a:latin typeface="Calibri"/>
              </a:rPr>
              <a:t> Conclusion</a:t>
            </a:r>
          </a:p>
          <a:p>
            <a:pPr marL="1257300" lvl="2" indent="-342900">
              <a:spcBef>
                <a:spcPct val="20000"/>
              </a:spcBef>
              <a:buClrTx/>
              <a:buSzTx/>
              <a:buFont typeface="+mj-lt"/>
              <a:buAutoNum type="romanUcPeriod"/>
            </a:pPr>
            <a:r>
              <a:rPr lang="en-US" dirty="0">
                <a:solidFill>
                  <a:prstClr val="black"/>
                </a:solidFill>
                <a:latin typeface="Calibri"/>
              </a:rPr>
              <a:t> Appendices</a:t>
            </a:r>
          </a:p>
        </p:txBody>
      </p:sp>
      <p:pic>
        <p:nvPicPr>
          <p:cNvPr id="4" name="Picture 3">
            <a:extLst>
              <a:ext uri="{FF2B5EF4-FFF2-40B4-BE49-F238E27FC236}">
                <a16:creationId xmlns:a16="http://schemas.microsoft.com/office/drawing/2014/main" id="{64963A74-2EF3-4432-A1D2-8C2BBA20E3EB}"/>
              </a:ext>
            </a:extLst>
          </p:cNvPr>
          <p:cNvPicPr>
            <a:picLocks noChangeAspect="1"/>
          </p:cNvPicPr>
          <p:nvPr/>
        </p:nvPicPr>
        <p:blipFill>
          <a:blip r:embed="rId2"/>
          <a:stretch>
            <a:fillRect/>
          </a:stretch>
        </p:blipFill>
        <p:spPr>
          <a:xfrm>
            <a:off x="7090484" y="1741575"/>
            <a:ext cx="4157832" cy="4163929"/>
          </a:xfrm>
          <a:prstGeom prst="rect">
            <a:avLst/>
          </a:prstGeom>
        </p:spPr>
      </p:pic>
    </p:spTree>
    <p:extLst>
      <p:ext uri="{BB962C8B-B14F-4D97-AF65-F5344CB8AC3E}">
        <p14:creationId xmlns:p14="http://schemas.microsoft.com/office/powerpoint/2010/main" val="500345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DAC35-65C8-40AB-A40C-56174A1AB3CB}"/>
              </a:ext>
            </a:extLst>
          </p:cNvPr>
          <p:cNvSpPr>
            <a:spLocks noGrp="1"/>
          </p:cNvSpPr>
          <p:nvPr>
            <p:ph type="title"/>
          </p:nvPr>
        </p:nvSpPr>
        <p:spPr>
          <a:xfrm>
            <a:off x="533401" y="315481"/>
            <a:ext cx="11264899" cy="891015"/>
          </a:xfrm>
        </p:spPr>
        <p:txBody>
          <a:bodyPr>
            <a:normAutofit/>
          </a:bodyPr>
          <a:lstStyle/>
          <a:p>
            <a:r>
              <a:rPr lang="en-US" sz="2600" dirty="0"/>
              <a:t>Principles of enterprise risk management</a:t>
            </a:r>
          </a:p>
        </p:txBody>
      </p:sp>
      <p:sp>
        <p:nvSpPr>
          <p:cNvPr id="3" name="Content Placeholder 2">
            <a:extLst>
              <a:ext uri="{FF2B5EF4-FFF2-40B4-BE49-F238E27FC236}">
                <a16:creationId xmlns:a16="http://schemas.microsoft.com/office/drawing/2014/main" id="{10774935-4874-46B4-BB69-5F0DDA889434}"/>
              </a:ext>
            </a:extLst>
          </p:cNvPr>
          <p:cNvSpPr>
            <a:spLocks noGrp="1"/>
          </p:cNvSpPr>
          <p:nvPr>
            <p:ph idx="1"/>
          </p:nvPr>
        </p:nvSpPr>
        <p:spPr>
          <a:xfrm>
            <a:off x="533401" y="1206496"/>
            <a:ext cx="11264898" cy="4508504"/>
          </a:xfrm>
        </p:spPr>
        <p:txBody>
          <a:bodyPr>
            <a:normAutofit fontScale="92500" lnSpcReduction="10000"/>
          </a:bodyPr>
          <a:lstStyle/>
          <a:p>
            <a:pPr lvl="0">
              <a:buFont typeface="+mj-lt"/>
              <a:buAutoNum type="arabicPeriod"/>
            </a:pPr>
            <a:r>
              <a:rPr lang="en-US" sz="2000" b="1" dirty="0"/>
              <a:t>Governance Framework is Important</a:t>
            </a:r>
            <a:r>
              <a:rPr lang="en-US" sz="2000" dirty="0"/>
              <a:t>.   </a:t>
            </a:r>
          </a:p>
          <a:p>
            <a:pPr lvl="0">
              <a:buFont typeface="+mj-lt"/>
              <a:buAutoNum type="arabicPeriod"/>
            </a:pPr>
            <a:r>
              <a:rPr lang="en-US" sz="2000" b="1" dirty="0"/>
              <a:t>Managing Risk is Everyone’s Responsibility</a:t>
            </a:r>
            <a:r>
              <a:rPr lang="en-US" sz="2000" dirty="0"/>
              <a:t>.</a:t>
            </a:r>
          </a:p>
          <a:p>
            <a:pPr lvl="0">
              <a:buFont typeface="+mj-lt"/>
              <a:buAutoNum type="arabicPeriod"/>
            </a:pPr>
            <a:r>
              <a:rPr lang="en-US" sz="2000" b="1" dirty="0"/>
              <a:t>Managers Own the Risk.</a:t>
            </a:r>
            <a:endParaRPr lang="en-US" sz="2000" dirty="0"/>
          </a:p>
          <a:p>
            <a:pPr lvl="0">
              <a:buFont typeface="+mj-lt"/>
              <a:buAutoNum type="arabicPeriod"/>
            </a:pPr>
            <a:r>
              <a:rPr lang="en-US" sz="2000" b="1" dirty="0"/>
              <a:t>Transparency Supports Informed Decision Making.</a:t>
            </a:r>
          </a:p>
          <a:p>
            <a:pPr lvl="0">
              <a:buFont typeface="+mj-lt"/>
              <a:buAutoNum type="arabicPeriod"/>
            </a:pPr>
            <a:r>
              <a:rPr lang="en-US" sz="2000" b="1" dirty="0"/>
              <a:t>Forums for Discussing Risk are Important. </a:t>
            </a:r>
          </a:p>
          <a:p>
            <a:pPr lvl="0">
              <a:buFont typeface="+mj-lt"/>
              <a:buAutoNum type="arabicPeriod"/>
            </a:pPr>
            <a:r>
              <a:rPr lang="en-US" sz="2000" b="1" dirty="0"/>
              <a:t>Risk Management Should be Integrated into Key Agency Processes. </a:t>
            </a:r>
          </a:p>
          <a:p>
            <a:pPr lvl="0">
              <a:buFont typeface="+mj-lt"/>
              <a:buAutoNum type="arabicPeriod"/>
            </a:pPr>
            <a:r>
              <a:rPr lang="en-US" sz="2000" b="1" dirty="0"/>
              <a:t>Establishing Risk Appetite is Key. </a:t>
            </a:r>
          </a:p>
          <a:p>
            <a:pPr lvl="0">
              <a:buFont typeface="+mj-lt"/>
              <a:buAutoNum type="arabicPeriod"/>
            </a:pPr>
            <a:r>
              <a:rPr lang="en-US" sz="2000" b="1" dirty="0"/>
              <a:t>Existing Risk Analysis Models are Important Within Limitations. </a:t>
            </a:r>
          </a:p>
          <a:p>
            <a:pPr lvl="0">
              <a:buFont typeface="+mj-lt"/>
              <a:buAutoNum type="arabicPeriod"/>
            </a:pPr>
            <a:r>
              <a:rPr lang="en-US" sz="2000" b="1" dirty="0"/>
              <a:t>Planning Fosters a Culture of Resilience.</a:t>
            </a:r>
          </a:p>
          <a:p>
            <a:pPr lvl="0">
              <a:buFont typeface="+mj-lt"/>
              <a:buAutoNum type="arabicPeriod"/>
            </a:pPr>
            <a:r>
              <a:rPr lang="en-US" sz="2000" b="1" dirty="0"/>
              <a:t>Diversity of People and Thought Aids Risk Management.</a:t>
            </a:r>
            <a:endParaRPr lang="en-US" sz="2000" dirty="0"/>
          </a:p>
          <a:p>
            <a:endParaRPr lang="en-US" dirty="0"/>
          </a:p>
        </p:txBody>
      </p:sp>
    </p:spTree>
    <p:extLst>
      <p:ext uri="{BB962C8B-B14F-4D97-AF65-F5344CB8AC3E}">
        <p14:creationId xmlns:p14="http://schemas.microsoft.com/office/powerpoint/2010/main" val="1718740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61AC9-C86B-4BD0-8B24-EEE48488A00B}"/>
              </a:ext>
            </a:extLst>
          </p:cNvPr>
          <p:cNvSpPr>
            <a:spLocks noGrp="1"/>
          </p:cNvSpPr>
          <p:nvPr>
            <p:ph type="title"/>
          </p:nvPr>
        </p:nvSpPr>
        <p:spPr>
          <a:xfrm>
            <a:off x="222250" y="264681"/>
            <a:ext cx="11747499" cy="891015"/>
          </a:xfrm>
        </p:spPr>
        <p:txBody>
          <a:bodyPr>
            <a:normAutofit/>
          </a:bodyPr>
          <a:lstStyle/>
          <a:p>
            <a:r>
              <a:rPr lang="en-US" sz="2600" dirty="0">
                <a:cs typeface="Traditional Arabic" panose="02020603050405020304"/>
              </a:rPr>
              <a:t>Playbook Update: Enterprise Risk Management for the U.S. Federal Government (TBD)</a:t>
            </a:r>
            <a:endParaRPr lang="en-US" sz="2600" dirty="0"/>
          </a:p>
        </p:txBody>
      </p:sp>
      <p:sp>
        <p:nvSpPr>
          <p:cNvPr id="4" name="Rectangle 3">
            <a:extLst>
              <a:ext uri="{FF2B5EF4-FFF2-40B4-BE49-F238E27FC236}">
                <a16:creationId xmlns:a16="http://schemas.microsoft.com/office/drawing/2014/main" id="{88C8BC23-2D9D-483E-A4FF-ABD3886F0CED}"/>
              </a:ext>
            </a:extLst>
          </p:cNvPr>
          <p:cNvSpPr/>
          <p:nvPr/>
        </p:nvSpPr>
        <p:spPr>
          <a:xfrm>
            <a:off x="421394" y="1026037"/>
            <a:ext cx="720000" cy="10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600" b="1" i="1" u="none" strike="noStrike" kern="1200" cap="none" spc="0" normalizeH="0" baseline="0" noProof="0" dirty="0">
                <a:ln>
                  <a:noFill/>
                </a:ln>
                <a:solidFill>
                  <a:schemeClr val="accent1">
                    <a:lumMod val="50000"/>
                  </a:schemeClr>
                </a:solidFill>
                <a:effectLst/>
                <a:uLnTx/>
                <a:uFillTx/>
                <a:latin typeface="Open Sans"/>
                <a:ea typeface="+mn-ea"/>
                <a:cs typeface="+mn-cs"/>
              </a:rPr>
              <a:t>1</a:t>
            </a:r>
          </a:p>
        </p:txBody>
      </p:sp>
      <p:sp>
        <p:nvSpPr>
          <p:cNvPr id="5" name="Rectangle 4">
            <a:extLst>
              <a:ext uri="{FF2B5EF4-FFF2-40B4-BE49-F238E27FC236}">
                <a16:creationId xmlns:a16="http://schemas.microsoft.com/office/drawing/2014/main" id="{26CB413F-66B9-48EE-83B2-FED1FCA8FA5D}"/>
              </a:ext>
            </a:extLst>
          </p:cNvPr>
          <p:cNvSpPr/>
          <p:nvPr/>
        </p:nvSpPr>
        <p:spPr>
          <a:xfrm>
            <a:off x="421394" y="2262464"/>
            <a:ext cx="720000" cy="10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600" b="1" i="1" u="none" strike="noStrike" kern="1200" cap="none" spc="0" normalizeH="0" baseline="0" noProof="0" dirty="0">
                <a:ln>
                  <a:noFill/>
                </a:ln>
                <a:solidFill>
                  <a:schemeClr val="accent1">
                    <a:lumMod val="75000"/>
                  </a:schemeClr>
                </a:solidFill>
                <a:effectLst/>
                <a:uLnTx/>
                <a:uFillTx/>
                <a:latin typeface="Open Sans"/>
                <a:ea typeface="+mn-ea"/>
                <a:cs typeface="+mn-cs"/>
              </a:rPr>
              <a:t>2</a:t>
            </a:r>
          </a:p>
        </p:txBody>
      </p:sp>
      <p:sp>
        <p:nvSpPr>
          <p:cNvPr id="6" name="Rectangle 5">
            <a:extLst>
              <a:ext uri="{FF2B5EF4-FFF2-40B4-BE49-F238E27FC236}">
                <a16:creationId xmlns:a16="http://schemas.microsoft.com/office/drawing/2014/main" id="{5F211AF7-6BD8-4631-AA96-01AFD8D62234}"/>
              </a:ext>
            </a:extLst>
          </p:cNvPr>
          <p:cNvSpPr/>
          <p:nvPr/>
        </p:nvSpPr>
        <p:spPr>
          <a:xfrm>
            <a:off x="421394" y="3498891"/>
            <a:ext cx="720000" cy="10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600" b="1" i="1" u="none" strike="noStrike" kern="1200" cap="none" spc="0" normalizeH="0" baseline="0" noProof="0" dirty="0">
                <a:ln>
                  <a:noFill/>
                </a:ln>
                <a:solidFill>
                  <a:schemeClr val="accent5">
                    <a:lumMod val="75000"/>
                  </a:schemeClr>
                </a:solidFill>
                <a:effectLst/>
                <a:uLnTx/>
                <a:uFillTx/>
                <a:latin typeface="Open Sans"/>
                <a:ea typeface="+mn-ea"/>
                <a:cs typeface="+mn-cs"/>
              </a:rPr>
              <a:t>3</a:t>
            </a:r>
          </a:p>
        </p:txBody>
      </p:sp>
      <p:sp>
        <p:nvSpPr>
          <p:cNvPr id="7" name="Rectangle 6">
            <a:extLst>
              <a:ext uri="{FF2B5EF4-FFF2-40B4-BE49-F238E27FC236}">
                <a16:creationId xmlns:a16="http://schemas.microsoft.com/office/drawing/2014/main" id="{C68D510A-858F-46A1-85EA-6CA42299D61C}"/>
              </a:ext>
            </a:extLst>
          </p:cNvPr>
          <p:cNvSpPr/>
          <p:nvPr/>
        </p:nvSpPr>
        <p:spPr>
          <a:xfrm>
            <a:off x="421394" y="4735318"/>
            <a:ext cx="720000" cy="10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600" b="1" i="1" u="none" strike="noStrike" kern="1200" cap="none" spc="0" normalizeH="0" baseline="0" noProof="0" dirty="0">
                <a:ln>
                  <a:noFill/>
                </a:ln>
                <a:solidFill>
                  <a:schemeClr val="accent1">
                    <a:lumMod val="60000"/>
                    <a:lumOff val="40000"/>
                  </a:schemeClr>
                </a:solidFill>
                <a:effectLst/>
                <a:uLnTx/>
                <a:uFillTx/>
                <a:latin typeface="Open Sans"/>
                <a:ea typeface="+mn-ea"/>
                <a:cs typeface="+mn-cs"/>
              </a:rPr>
              <a:t>4</a:t>
            </a:r>
          </a:p>
        </p:txBody>
      </p:sp>
      <p:sp>
        <p:nvSpPr>
          <p:cNvPr id="8" name="Text Placeholder 7">
            <a:extLst>
              <a:ext uri="{FF2B5EF4-FFF2-40B4-BE49-F238E27FC236}">
                <a16:creationId xmlns:a16="http://schemas.microsoft.com/office/drawing/2014/main" id="{15D25352-7D62-449B-BE92-3BBA09C1ACB1}"/>
              </a:ext>
            </a:extLst>
          </p:cNvPr>
          <p:cNvSpPr txBox="1">
            <a:spLocks/>
          </p:cNvSpPr>
          <p:nvPr/>
        </p:nvSpPr>
        <p:spPr>
          <a:xfrm>
            <a:off x="1331804" y="1194806"/>
            <a:ext cx="2520000" cy="1080000"/>
          </a:xfrm>
          <a:prstGeom prst="rect">
            <a:avLst/>
          </a:prstGeom>
          <a:ln>
            <a:noFill/>
          </a:ln>
        </p:spPr>
        <p:txBody>
          <a:bodyPr lIns="0" tIns="0" rIns="0" bIns="0" anchor="ctr"/>
          <a:lstStyle>
            <a:lvl1pPr marL="228600" indent="-228600" algn="l" defTabSz="914400" rtl="0" eaLnBrk="1" latinLnBrk="0" hangingPunct="1">
              <a:lnSpc>
                <a:spcPct val="100000"/>
              </a:lnSpc>
              <a:spcBef>
                <a:spcPts val="1000"/>
              </a:spcBef>
              <a:buClr>
                <a:schemeClr val="accent5"/>
              </a:buClr>
              <a:buSzPct val="75000"/>
              <a:buFont typeface="Wingdings" charset="2"/>
              <a:buChar char="§"/>
              <a:defRPr sz="2000" kern="1200">
                <a:solidFill>
                  <a:srgbClr val="3F3F3F"/>
                </a:solidFill>
                <a:latin typeface="+mn-lt"/>
                <a:ea typeface="+mn-ea"/>
                <a:cs typeface="+mn-cs"/>
              </a:defRPr>
            </a:lvl1pPr>
            <a:lvl2pPr marL="685800" indent="-228600" algn="l" defTabSz="914400" rtl="0" eaLnBrk="1" latinLnBrk="0" hangingPunct="1">
              <a:lnSpc>
                <a:spcPct val="100000"/>
              </a:lnSpc>
              <a:spcBef>
                <a:spcPts val="500"/>
              </a:spcBef>
              <a:buClr>
                <a:schemeClr val="accent5"/>
              </a:buClr>
              <a:buSzPct val="75000"/>
              <a:buFont typeface="Wingdings" charset="2"/>
              <a:buChar char="§"/>
              <a:defRPr sz="1800" kern="1200">
                <a:solidFill>
                  <a:srgbClr val="3F3F3F"/>
                </a:solidFill>
                <a:latin typeface="+mn-lt"/>
                <a:ea typeface="+mn-ea"/>
                <a:cs typeface="+mn-cs"/>
              </a:defRPr>
            </a:lvl2pPr>
            <a:lvl3pPr marL="1143000" indent="-228600" algn="l" defTabSz="914400" rtl="0" eaLnBrk="1" latinLnBrk="0" hangingPunct="1">
              <a:lnSpc>
                <a:spcPct val="100000"/>
              </a:lnSpc>
              <a:spcBef>
                <a:spcPts val="500"/>
              </a:spcBef>
              <a:buClr>
                <a:schemeClr val="accent5"/>
              </a:buClr>
              <a:buSzPct val="75000"/>
              <a:buFont typeface="Wingdings" charset="2"/>
              <a:buChar char="§"/>
              <a:defRPr sz="1600" kern="1200">
                <a:solidFill>
                  <a:srgbClr val="3F3F3F"/>
                </a:solidFill>
                <a:latin typeface="+mn-lt"/>
                <a:ea typeface="+mn-ea"/>
                <a:cs typeface="+mn-cs"/>
              </a:defRPr>
            </a:lvl3pPr>
            <a:lvl4pPr marL="16002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4pPr>
            <a:lvl5pPr marL="20574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5000"/>
              </a:lnSpc>
              <a:buNone/>
              <a:defRPr/>
            </a:pPr>
            <a:r>
              <a:rPr lang="en-US" sz="1500" b="1" dirty="0">
                <a:solidFill>
                  <a:srgbClr val="000000"/>
                </a:solidFill>
              </a:rPr>
              <a:t>Maturity Model</a:t>
            </a:r>
            <a:endParaRPr lang="en-US" dirty="0"/>
          </a:p>
        </p:txBody>
      </p:sp>
      <p:sp>
        <p:nvSpPr>
          <p:cNvPr id="9" name="Text Placeholder 9">
            <a:extLst>
              <a:ext uri="{FF2B5EF4-FFF2-40B4-BE49-F238E27FC236}">
                <a16:creationId xmlns:a16="http://schemas.microsoft.com/office/drawing/2014/main" id="{4C327726-3973-4DFF-ABDE-C0A02515E83F}"/>
              </a:ext>
            </a:extLst>
          </p:cNvPr>
          <p:cNvSpPr txBox="1">
            <a:spLocks/>
          </p:cNvSpPr>
          <p:nvPr/>
        </p:nvSpPr>
        <p:spPr>
          <a:xfrm>
            <a:off x="1331804" y="2431233"/>
            <a:ext cx="2665431" cy="1080000"/>
          </a:xfrm>
          <a:prstGeom prst="rect">
            <a:avLst/>
          </a:prstGeom>
          <a:ln>
            <a:noFill/>
          </a:ln>
        </p:spPr>
        <p:txBody>
          <a:bodyPr lIns="0" tIns="0" rIns="0" bIns="0" anchor="ctr"/>
          <a:lstStyle>
            <a:lvl1pPr marL="228600" indent="-228600" algn="l" defTabSz="914400" rtl="0" eaLnBrk="1" latinLnBrk="0" hangingPunct="1">
              <a:lnSpc>
                <a:spcPct val="100000"/>
              </a:lnSpc>
              <a:spcBef>
                <a:spcPts val="1000"/>
              </a:spcBef>
              <a:buClr>
                <a:schemeClr val="accent5"/>
              </a:buClr>
              <a:buSzPct val="75000"/>
              <a:buFont typeface="Wingdings" charset="2"/>
              <a:buChar char="§"/>
              <a:defRPr sz="2000" kern="1200">
                <a:solidFill>
                  <a:srgbClr val="3F3F3F"/>
                </a:solidFill>
                <a:latin typeface="+mn-lt"/>
                <a:ea typeface="+mn-ea"/>
                <a:cs typeface="+mn-cs"/>
              </a:defRPr>
            </a:lvl1pPr>
            <a:lvl2pPr marL="685800" indent="-228600" algn="l" defTabSz="914400" rtl="0" eaLnBrk="1" latinLnBrk="0" hangingPunct="1">
              <a:lnSpc>
                <a:spcPct val="100000"/>
              </a:lnSpc>
              <a:spcBef>
                <a:spcPts val="500"/>
              </a:spcBef>
              <a:buClr>
                <a:schemeClr val="accent5"/>
              </a:buClr>
              <a:buSzPct val="75000"/>
              <a:buFont typeface="Wingdings" charset="2"/>
              <a:buChar char="§"/>
              <a:defRPr sz="1800" kern="1200">
                <a:solidFill>
                  <a:srgbClr val="3F3F3F"/>
                </a:solidFill>
                <a:latin typeface="+mn-lt"/>
                <a:ea typeface="+mn-ea"/>
                <a:cs typeface="+mn-cs"/>
              </a:defRPr>
            </a:lvl2pPr>
            <a:lvl3pPr marL="1143000" indent="-228600" algn="l" defTabSz="914400" rtl="0" eaLnBrk="1" latinLnBrk="0" hangingPunct="1">
              <a:lnSpc>
                <a:spcPct val="100000"/>
              </a:lnSpc>
              <a:spcBef>
                <a:spcPts val="500"/>
              </a:spcBef>
              <a:buClr>
                <a:schemeClr val="accent5"/>
              </a:buClr>
              <a:buSzPct val="75000"/>
              <a:buFont typeface="Wingdings" charset="2"/>
              <a:buChar char="§"/>
              <a:defRPr sz="1600" kern="1200">
                <a:solidFill>
                  <a:srgbClr val="3F3F3F"/>
                </a:solidFill>
                <a:latin typeface="+mn-lt"/>
                <a:ea typeface="+mn-ea"/>
                <a:cs typeface="+mn-cs"/>
              </a:defRPr>
            </a:lvl3pPr>
            <a:lvl4pPr marL="16002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4pPr>
            <a:lvl5pPr marL="20574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85000"/>
              </a:lnSpc>
              <a:buClr>
                <a:srgbClr val="787878"/>
              </a:buClr>
              <a:buNone/>
              <a:defRPr/>
            </a:pPr>
            <a:r>
              <a:rPr lang="en-US" sz="1500" b="1" dirty="0">
                <a:solidFill>
                  <a:srgbClr val="000000"/>
                </a:solidFill>
                <a:ea typeface="Chronicle Display Black" charset="0"/>
                <a:cs typeface="Chronicle Display Black" charset="0"/>
              </a:rPr>
              <a:t>Risk Appetite</a:t>
            </a:r>
            <a:endParaRPr kumimoji="0" lang="en-US" sz="1500" b="1" i="0" u="none" strike="noStrike" kern="1200" cap="none" spc="0" normalizeH="0" baseline="0" noProof="0" dirty="0">
              <a:ln>
                <a:noFill/>
              </a:ln>
              <a:solidFill>
                <a:srgbClr val="000000"/>
              </a:solidFill>
              <a:effectLst/>
              <a:uLnTx/>
              <a:uFillTx/>
              <a:ea typeface="Chronicle Display Black" charset="0"/>
              <a:cs typeface="Chronicle Display Black" charset="0"/>
            </a:endParaRPr>
          </a:p>
        </p:txBody>
      </p:sp>
      <p:sp>
        <p:nvSpPr>
          <p:cNvPr id="10" name="Text Placeholder 11">
            <a:extLst>
              <a:ext uri="{FF2B5EF4-FFF2-40B4-BE49-F238E27FC236}">
                <a16:creationId xmlns:a16="http://schemas.microsoft.com/office/drawing/2014/main" id="{97B5E1FB-1C3A-46AB-A208-44D4177663B4}"/>
              </a:ext>
            </a:extLst>
          </p:cNvPr>
          <p:cNvSpPr txBox="1">
            <a:spLocks/>
          </p:cNvSpPr>
          <p:nvPr/>
        </p:nvSpPr>
        <p:spPr>
          <a:xfrm>
            <a:off x="1331805" y="4916795"/>
            <a:ext cx="2520000" cy="1080000"/>
          </a:xfrm>
          <a:prstGeom prst="rect">
            <a:avLst/>
          </a:prstGeom>
          <a:ln>
            <a:noFill/>
          </a:ln>
        </p:spPr>
        <p:txBody>
          <a:bodyPr lIns="0" tIns="0" rIns="0" bIns="0" anchor="ctr"/>
          <a:lstStyle>
            <a:lvl1pPr marL="228600" indent="-228600" algn="l" defTabSz="914400" rtl="0" eaLnBrk="1" latinLnBrk="0" hangingPunct="1">
              <a:lnSpc>
                <a:spcPct val="100000"/>
              </a:lnSpc>
              <a:spcBef>
                <a:spcPts val="1000"/>
              </a:spcBef>
              <a:buClr>
                <a:schemeClr val="accent5"/>
              </a:buClr>
              <a:buSzPct val="75000"/>
              <a:buFont typeface="Wingdings" charset="2"/>
              <a:buChar char="§"/>
              <a:defRPr sz="2000" kern="1200">
                <a:solidFill>
                  <a:srgbClr val="3F3F3F"/>
                </a:solidFill>
                <a:latin typeface="+mn-lt"/>
                <a:ea typeface="+mn-ea"/>
                <a:cs typeface="+mn-cs"/>
              </a:defRPr>
            </a:lvl1pPr>
            <a:lvl2pPr marL="685800" indent="-228600" algn="l" defTabSz="914400" rtl="0" eaLnBrk="1" latinLnBrk="0" hangingPunct="1">
              <a:lnSpc>
                <a:spcPct val="100000"/>
              </a:lnSpc>
              <a:spcBef>
                <a:spcPts val="500"/>
              </a:spcBef>
              <a:buClr>
                <a:schemeClr val="accent5"/>
              </a:buClr>
              <a:buSzPct val="75000"/>
              <a:buFont typeface="Wingdings" charset="2"/>
              <a:buChar char="§"/>
              <a:defRPr sz="1800" kern="1200">
                <a:solidFill>
                  <a:srgbClr val="3F3F3F"/>
                </a:solidFill>
                <a:latin typeface="+mn-lt"/>
                <a:ea typeface="+mn-ea"/>
                <a:cs typeface="+mn-cs"/>
              </a:defRPr>
            </a:lvl2pPr>
            <a:lvl3pPr marL="1143000" indent="-228600" algn="l" defTabSz="914400" rtl="0" eaLnBrk="1" latinLnBrk="0" hangingPunct="1">
              <a:lnSpc>
                <a:spcPct val="100000"/>
              </a:lnSpc>
              <a:spcBef>
                <a:spcPts val="500"/>
              </a:spcBef>
              <a:buClr>
                <a:schemeClr val="accent5"/>
              </a:buClr>
              <a:buSzPct val="75000"/>
              <a:buFont typeface="Wingdings" charset="2"/>
              <a:buChar char="§"/>
              <a:defRPr sz="1600" kern="1200">
                <a:solidFill>
                  <a:srgbClr val="3F3F3F"/>
                </a:solidFill>
                <a:latin typeface="+mn-lt"/>
                <a:ea typeface="+mn-ea"/>
                <a:cs typeface="+mn-cs"/>
              </a:defRPr>
            </a:lvl3pPr>
            <a:lvl4pPr marL="16002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4pPr>
            <a:lvl5pPr marL="20574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90000"/>
              </a:lnSpc>
              <a:buClr>
                <a:srgbClr val="787878"/>
              </a:buClr>
              <a:buNone/>
              <a:defRPr/>
            </a:pPr>
            <a:r>
              <a:rPr kumimoji="0" lang="en-US" sz="1500" b="1" i="0" u="none" strike="noStrike" kern="1200" cap="none" spc="0" normalizeH="0" baseline="0" noProof="0" dirty="0">
                <a:ln>
                  <a:noFill/>
                </a:ln>
                <a:solidFill>
                  <a:srgbClr val="000000"/>
                </a:solidFill>
                <a:effectLst/>
                <a:uLnTx/>
                <a:uFillTx/>
                <a:ea typeface="Chronicle Display Black" charset="0"/>
                <a:cs typeface="Chronicle Display Black" charset="0"/>
              </a:rPr>
              <a:t>Cybersecurity</a:t>
            </a:r>
          </a:p>
        </p:txBody>
      </p:sp>
      <p:sp>
        <p:nvSpPr>
          <p:cNvPr id="11" name="Text Placeholder 13">
            <a:extLst>
              <a:ext uri="{FF2B5EF4-FFF2-40B4-BE49-F238E27FC236}">
                <a16:creationId xmlns:a16="http://schemas.microsoft.com/office/drawing/2014/main" id="{0AFA2DAE-0D45-466F-85FF-023F12229447}"/>
              </a:ext>
            </a:extLst>
          </p:cNvPr>
          <p:cNvSpPr txBox="1">
            <a:spLocks/>
          </p:cNvSpPr>
          <p:nvPr/>
        </p:nvSpPr>
        <p:spPr>
          <a:xfrm>
            <a:off x="1331805" y="3638623"/>
            <a:ext cx="2520000" cy="1080000"/>
          </a:xfrm>
          <a:prstGeom prst="rect">
            <a:avLst/>
          </a:prstGeom>
        </p:spPr>
        <p:txBody>
          <a:bodyPr lIns="0" tIns="0" rIns="0" bIns="0" anchor="ctr"/>
          <a:lstStyle>
            <a:lvl1pPr marL="228600" indent="-228600" algn="l" defTabSz="914400" rtl="0" eaLnBrk="1" latinLnBrk="0" hangingPunct="1">
              <a:lnSpc>
                <a:spcPct val="100000"/>
              </a:lnSpc>
              <a:spcBef>
                <a:spcPts val="1000"/>
              </a:spcBef>
              <a:buClr>
                <a:schemeClr val="accent5"/>
              </a:buClr>
              <a:buSzPct val="75000"/>
              <a:buFont typeface="Wingdings" charset="2"/>
              <a:buChar char="§"/>
              <a:defRPr sz="2000" kern="1200">
                <a:solidFill>
                  <a:srgbClr val="3F3F3F"/>
                </a:solidFill>
                <a:latin typeface="+mn-lt"/>
                <a:ea typeface="+mn-ea"/>
                <a:cs typeface="+mn-cs"/>
              </a:defRPr>
            </a:lvl1pPr>
            <a:lvl2pPr marL="685800" indent="-228600" algn="l" defTabSz="914400" rtl="0" eaLnBrk="1" latinLnBrk="0" hangingPunct="1">
              <a:lnSpc>
                <a:spcPct val="100000"/>
              </a:lnSpc>
              <a:spcBef>
                <a:spcPts val="500"/>
              </a:spcBef>
              <a:buClr>
                <a:schemeClr val="accent5"/>
              </a:buClr>
              <a:buSzPct val="75000"/>
              <a:buFont typeface="Wingdings" charset="2"/>
              <a:buChar char="§"/>
              <a:defRPr sz="1800" kern="1200">
                <a:solidFill>
                  <a:srgbClr val="3F3F3F"/>
                </a:solidFill>
                <a:latin typeface="+mn-lt"/>
                <a:ea typeface="+mn-ea"/>
                <a:cs typeface="+mn-cs"/>
              </a:defRPr>
            </a:lvl2pPr>
            <a:lvl3pPr marL="1143000" indent="-228600" algn="l" defTabSz="914400" rtl="0" eaLnBrk="1" latinLnBrk="0" hangingPunct="1">
              <a:lnSpc>
                <a:spcPct val="100000"/>
              </a:lnSpc>
              <a:spcBef>
                <a:spcPts val="500"/>
              </a:spcBef>
              <a:buClr>
                <a:schemeClr val="accent5"/>
              </a:buClr>
              <a:buSzPct val="75000"/>
              <a:buFont typeface="Wingdings" charset="2"/>
              <a:buChar char="§"/>
              <a:defRPr sz="1600" kern="1200">
                <a:solidFill>
                  <a:srgbClr val="3F3F3F"/>
                </a:solidFill>
                <a:latin typeface="+mn-lt"/>
                <a:ea typeface="+mn-ea"/>
                <a:cs typeface="+mn-cs"/>
              </a:defRPr>
            </a:lvl3pPr>
            <a:lvl4pPr marL="16002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4pPr>
            <a:lvl5pPr marL="20574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85000"/>
              </a:lnSpc>
              <a:buClr>
                <a:srgbClr val="787878"/>
              </a:buClr>
              <a:buNone/>
              <a:defRPr/>
            </a:pPr>
            <a:r>
              <a:rPr lang="en-US" sz="1500" b="1" dirty="0">
                <a:solidFill>
                  <a:srgbClr val="000000"/>
                </a:solidFill>
                <a:ea typeface="Chronicle Display Black" charset="0"/>
                <a:cs typeface="Chronicle Display Black" charset="0"/>
              </a:rPr>
              <a:t>Integration with Management Processes</a:t>
            </a:r>
          </a:p>
        </p:txBody>
      </p:sp>
      <p:cxnSp>
        <p:nvCxnSpPr>
          <p:cNvPr id="12" name="Straight Connector 11">
            <a:extLst>
              <a:ext uri="{FF2B5EF4-FFF2-40B4-BE49-F238E27FC236}">
                <a16:creationId xmlns:a16="http://schemas.microsoft.com/office/drawing/2014/main" id="{B84927C5-4BFE-40C4-8B8B-3AAA77B16B7F}"/>
              </a:ext>
            </a:extLst>
          </p:cNvPr>
          <p:cNvCxnSpPr/>
          <p:nvPr/>
        </p:nvCxnSpPr>
        <p:spPr>
          <a:xfrm>
            <a:off x="3535159" y="1251423"/>
            <a:ext cx="0" cy="1080000"/>
          </a:xfrm>
          <a:prstGeom prst="line">
            <a:avLst/>
          </a:prstGeom>
          <a:noFill/>
          <a:ln w="38100" cap="flat" cmpd="sng" algn="ctr">
            <a:solidFill>
              <a:schemeClr val="accent1">
                <a:lumMod val="50000"/>
              </a:schemeClr>
            </a:solidFill>
            <a:prstDash val="solid"/>
            <a:miter lim="800000"/>
          </a:ln>
          <a:effectLst/>
        </p:spPr>
      </p:cxnSp>
      <p:cxnSp>
        <p:nvCxnSpPr>
          <p:cNvPr id="13" name="Straight Connector 12">
            <a:extLst>
              <a:ext uri="{FF2B5EF4-FFF2-40B4-BE49-F238E27FC236}">
                <a16:creationId xmlns:a16="http://schemas.microsoft.com/office/drawing/2014/main" id="{D92D9EA6-EC9F-4A8E-968E-B51E5F898154}"/>
              </a:ext>
            </a:extLst>
          </p:cNvPr>
          <p:cNvCxnSpPr/>
          <p:nvPr/>
        </p:nvCxnSpPr>
        <p:spPr>
          <a:xfrm>
            <a:off x="3535159" y="2487850"/>
            <a:ext cx="0" cy="1080000"/>
          </a:xfrm>
          <a:prstGeom prst="line">
            <a:avLst/>
          </a:prstGeom>
          <a:noFill/>
          <a:ln w="38100" cap="flat" cmpd="sng" algn="ctr">
            <a:solidFill>
              <a:schemeClr val="accent1">
                <a:lumMod val="75000"/>
              </a:schemeClr>
            </a:solidFill>
            <a:prstDash val="solid"/>
            <a:miter lim="800000"/>
          </a:ln>
          <a:effectLst/>
        </p:spPr>
      </p:cxnSp>
      <p:cxnSp>
        <p:nvCxnSpPr>
          <p:cNvPr id="14" name="Straight Connector 13">
            <a:extLst>
              <a:ext uri="{FF2B5EF4-FFF2-40B4-BE49-F238E27FC236}">
                <a16:creationId xmlns:a16="http://schemas.microsoft.com/office/drawing/2014/main" id="{523C4958-014B-44AB-9D9E-7812F41A64DC}"/>
              </a:ext>
            </a:extLst>
          </p:cNvPr>
          <p:cNvCxnSpPr/>
          <p:nvPr/>
        </p:nvCxnSpPr>
        <p:spPr>
          <a:xfrm>
            <a:off x="3535159" y="3724277"/>
            <a:ext cx="0" cy="1080000"/>
          </a:xfrm>
          <a:prstGeom prst="line">
            <a:avLst/>
          </a:prstGeom>
          <a:noFill/>
          <a:ln w="38100" cap="flat" cmpd="sng" algn="ctr">
            <a:solidFill>
              <a:schemeClr val="accent5">
                <a:lumMod val="75000"/>
              </a:schemeClr>
            </a:solidFill>
            <a:prstDash val="solid"/>
            <a:miter lim="800000"/>
          </a:ln>
          <a:effectLst/>
        </p:spPr>
      </p:cxnSp>
      <p:cxnSp>
        <p:nvCxnSpPr>
          <p:cNvPr id="15" name="Straight Connector 14">
            <a:extLst>
              <a:ext uri="{FF2B5EF4-FFF2-40B4-BE49-F238E27FC236}">
                <a16:creationId xmlns:a16="http://schemas.microsoft.com/office/drawing/2014/main" id="{736FE717-E2D8-4196-A1B9-3B1A97702607}"/>
              </a:ext>
            </a:extLst>
          </p:cNvPr>
          <p:cNvCxnSpPr/>
          <p:nvPr/>
        </p:nvCxnSpPr>
        <p:spPr>
          <a:xfrm>
            <a:off x="3535159" y="4960704"/>
            <a:ext cx="0" cy="1080000"/>
          </a:xfrm>
          <a:prstGeom prst="line">
            <a:avLst/>
          </a:prstGeom>
          <a:noFill/>
          <a:ln w="38100" cap="flat" cmpd="sng" algn="ctr">
            <a:solidFill>
              <a:schemeClr val="accent1">
                <a:lumMod val="60000"/>
                <a:lumOff val="40000"/>
              </a:schemeClr>
            </a:solidFill>
            <a:prstDash val="solid"/>
            <a:miter lim="800000"/>
          </a:ln>
          <a:effectLst/>
        </p:spPr>
      </p:cxnSp>
      <p:sp>
        <p:nvSpPr>
          <p:cNvPr id="16" name="Text Placeholder 14">
            <a:extLst>
              <a:ext uri="{FF2B5EF4-FFF2-40B4-BE49-F238E27FC236}">
                <a16:creationId xmlns:a16="http://schemas.microsoft.com/office/drawing/2014/main" id="{4A8C98FF-6B16-4CDF-8635-69ECF2EB8E3E}"/>
              </a:ext>
            </a:extLst>
          </p:cNvPr>
          <p:cNvSpPr txBox="1">
            <a:spLocks/>
          </p:cNvSpPr>
          <p:nvPr/>
        </p:nvSpPr>
        <p:spPr>
          <a:xfrm>
            <a:off x="3997235" y="1182464"/>
            <a:ext cx="7528544" cy="1080000"/>
          </a:xfrm>
          <a:prstGeom prst="rect">
            <a:avLst/>
          </a:prstGeom>
        </p:spPr>
        <p:txBody>
          <a:bodyPr lIns="91440" tIns="45720" rIns="91440" bIns="45720" anchor="ctr">
            <a:noAutofit/>
          </a:bodyPr>
          <a:lstStyle>
            <a:lvl1pPr marL="228600" indent="-228600" algn="l" defTabSz="914400" rtl="0" eaLnBrk="1" latinLnBrk="0" hangingPunct="1">
              <a:lnSpc>
                <a:spcPct val="100000"/>
              </a:lnSpc>
              <a:spcBef>
                <a:spcPts val="1000"/>
              </a:spcBef>
              <a:buClr>
                <a:schemeClr val="accent5"/>
              </a:buClr>
              <a:buSzPct val="75000"/>
              <a:buFont typeface="Wingdings" charset="2"/>
              <a:buChar char="§"/>
              <a:defRPr sz="2000" kern="1200">
                <a:solidFill>
                  <a:srgbClr val="3F3F3F"/>
                </a:solidFill>
                <a:latin typeface="+mn-lt"/>
                <a:ea typeface="+mn-ea"/>
                <a:cs typeface="+mn-cs"/>
              </a:defRPr>
            </a:lvl1pPr>
            <a:lvl2pPr marL="685800" indent="-228600" algn="l" defTabSz="914400" rtl="0" eaLnBrk="1" latinLnBrk="0" hangingPunct="1">
              <a:lnSpc>
                <a:spcPct val="100000"/>
              </a:lnSpc>
              <a:spcBef>
                <a:spcPts val="500"/>
              </a:spcBef>
              <a:buClr>
                <a:schemeClr val="accent5"/>
              </a:buClr>
              <a:buSzPct val="75000"/>
              <a:buFont typeface="Wingdings" charset="2"/>
              <a:buChar char="§"/>
              <a:defRPr sz="1800" kern="1200">
                <a:solidFill>
                  <a:srgbClr val="3F3F3F"/>
                </a:solidFill>
                <a:latin typeface="+mn-lt"/>
                <a:ea typeface="+mn-ea"/>
                <a:cs typeface="+mn-cs"/>
              </a:defRPr>
            </a:lvl2pPr>
            <a:lvl3pPr marL="1143000" indent="-228600" algn="l" defTabSz="914400" rtl="0" eaLnBrk="1" latinLnBrk="0" hangingPunct="1">
              <a:lnSpc>
                <a:spcPct val="100000"/>
              </a:lnSpc>
              <a:spcBef>
                <a:spcPts val="500"/>
              </a:spcBef>
              <a:buClr>
                <a:schemeClr val="accent5"/>
              </a:buClr>
              <a:buSzPct val="75000"/>
              <a:buFont typeface="Wingdings" charset="2"/>
              <a:buChar char="§"/>
              <a:defRPr sz="1600" kern="1200">
                <a:solidFill>
                  <a:srgbClr val="3F3F3F"/>
                </a:solidFill>
                <a:latin typeface="+mn-lt"/>
                <a:ea typeface="+mn-ea"/>
                <a:cs typeface="+mn-cs"/>
              </a:defRPr>
            </a:lvl3pPr>
            <a:lvl4pPr marL="16002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4pPr>
            <a:lvl5pPr marL="20574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Clr>
                <a:srgbClr val="787878"/>
              </a:buClr>
              <a:buNone/>
              <a:tabLst>
                <a:tab pos="182880" algn="l"/>
              </a:tabLst>
              <a:defRPr/>
            </a:pPr>
            <a:r>
              <a:rPr lang="en-US" sz="1400" dirty="0">
                <a:solidFill>
                  <a:srgbClr val="000000"/>
                </a:solidFill>
                <a:cs typeface="Open Sans"/>
              </a:rPr>
              <a:t>The model provides a tool for agencies to </a:t>
            </a:r>
            <a:r>
              <a:rPr lang="en-US" sz="1400" b="1" dirty="0">
                <a:solidFill>
                  <a:srgbClr val="000000"/>
                </a:solidFill>
                <a:cs typeface="Open Sans"/>
              </a:rPr>
              <a:t>continually self-assess ERM program maturity</a:t>
            </a:r>
            <a:r>
              <a:rPr lang="en-US" sz="1400" dirty="0">
                <a:solidFill>
                  <a:srgbClr val="000000"/>
                </a:solidFill>
                <a:cs typeface="Open Sans"/>
              </a:rPr>
              <a:t>, including related processes, governance, and value to the enterprise.</a:t>
            </a:r>
          </a:p>
        </p:txBody>
      </p:sp>
      <p:sp>
        <p:nvSpPr>
          <p:cNvPr id="17" name="Text Placeholder 15">
            <a:extLst>
              <a:ext uri="{FF2B5EF4-FFF2-40B4-BE49-F238E27FC236}">
                <a16:creationId xmlns:a16="http://schemas.microsoft.com/office/drawing/2014/main" id="{EA52A809-DCE5-4710-BCC0-D4A27AE5777C}"/>
              </a:ext>
            </a:extLst>
          </p:cNvPr>
          <p:cNvSpPr txBox="1">
            <a:spLocks/>
          </p:cNvSpPr>
          <p:nvPr/>
        </p:nvSpPr>
        <p:spPr>
          <a:xfrm>
            <a:off x="3997235" y="2418891"/>
            <a:ext cx="7528544" cy="1080000"/>
          </a:xfrm>
          <a:prstGeom prst="rect">
            <a:avLst/>
          </a:prstGeom>
        </p:spPr>
        <p:txBody>
          <a:bodyPr anchor="ctr">
            <a:noAutofit/>
          </a:bodyPr>
          <a:lstStyle>
            <a:defPPr>
              <a:defRPr lang="en-US"/>
            </a:defPPr>
            <a:lvl1pPr marL="137160" indent="-137160">
              <a:lnSpc>
                <a:spcPct val="130000"/>
              </a:lnSpc>
              <a:spcBef>
                <a:spcPts val="1000"/>
              </a:spcBef>
              <a:buClr>
                <a:schemeClr val="accent5"/>
              </a:buClr>
              <a:buSzPct val="75000"/>
              <a:buFont typeface="Arial" panose="020B0604020202020204" pitchFamily="34" charset="0"/>
              <a:buChar char="•"/>
              <a:tabLst>
                <a:tab pos="182880" algn="l"/>
              </a:tabLst>
              <a:defRPr sz="1200">
                <a:solidFill>
                  <a:srgbClr val="000000"/>
                </a:solidFill>
                <a:cs typeface="Open Sans"/>
              </a:defRPr>
            </a:lvl1pPr>
            <a:lvl2pPr marL="685800" indent="-228600">
              <a:lnSpc>
                <a:spcPct val="100000"/>
              </a:lnSpc>
              <a:spcBef>
                <a:spcPts val="500"/>
              </a:spcBef>
              <a:buClr>
                <a:schemeClr val="accent5"/>
              </a:buClr>
              <a:buSzPct val="75000"/>
              <a:buFont typeface="Wingdings" charset="2"/>
              <a:buChar char="§"/>
              <a:defRPr>
                <a:solidFill>
                  <a:srgbClr val="3F3F3F"/>
                </a:solidFill>
              </a:defRPr>
            </a:lvl2pPr>
            <a:lvl3pPr marL="1143000" indent="-228600">
              <a:lnSpc>
                <a:spcPct val="100000"/>
              </a:lnSpc>
              <a:spcBef>
                <a:spcPts val="500"/>
              </a:spcBef>
              <a:buClr>
                <a:schemeClr val="accent5"/>
              </a:buClr>
              <a:buSzPct val="75000"/>
              <a:buFont typeface="Wingdings" charset="2"/>
              <a:buChar char="§"/>
              <a:defRPr sz="1600">
                <a:solidFill>
                  <a:srgbClr val="3F3F3F"/>
                </a:solidFill>
              </a:defRPr>
            </a:lvl3pPr>
            <a:lvl4pPr marL="1600200" indent="-228600">
              <a:lnSpc>
                <a:spcPct val="100000"/>
              </a:lnSpc>
              <a:spcBef>
                <a:spcPts val="500"/>
              </a:spcBef>
              <a:buClr>
                <a:schemeClr val="accent5"/>
              </a:buClr>
              <a:buSzPct val="75000"/>
              <a:buFont typeface="Wingdings" charset="2"/>
              <a:buChar char="§"/>
              <a:defRPr sz="1400">
                <a:solidFill>
                  <a:srgbClr val="3F3F3F"/>
                </a:solidFill>
              </a:defRPr>
            </a:lvl4pPr>
            <a:lvl5pPr marL="2057400" indent="-228600">
              <a:lnSpc>
                <a:spcPct val="100000"/>
              </a:lnSpc>
              <a:spcBef>
                <a:spcPts val="500"/>
              </a:spcBef>
              <a:buClr>
                <a:schemeClr val="accent5"/>
              </a:buClr>
              <a:buSzPct val="75000"/>
              <a:buFont typeface="Wingdings" charset="2"/>
              <a:buChar char="§"/>
              <a:defRPr sz="1400">
                <a:solidFill>
                  <a:srgbClr val="3F3F3F"/>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indent="0">
              <a:buClr>
                <a:srgbClr val="787878"/>
              </a:buClr>
              <a:buNone/>
              <a:defRPr/>
            </a:pPr>
            <a:r>
              <a:rPr lang="en-US" sz="1400" dirty="0"/>
              <a:t>While there are several ways to approach risk appetite, any approach should consider </a:t>
            </a:r>
            <a:r>
              <a:rPr lang="en-US" sz="1400" b="1" dirty="0"/>
              <a:t>how tradeoffs are evaluated</a:t>
            </a:r>
            <a:r>
              <a:rPr lang="en-US" sz="1400" dirty="0"/>
              <a:t>, how it </a:t>
            </a:r>
            <a:r>
              <a:rPr lang="en-US" sz="1400" b="1" dirty="0"/>
              <a:t>applies in operational settings</a:t>
            </a:r>
            <a:r>
              <a:rPr lang="en-US" sz="1400" dirty="0"/>
              <a:t>, and how it </a:t>
            </a:r>
            <a:r>
              <a:rPr lang="en-US" sz="1400" b="1" dirty="0"/>
              <a:t>informs decision-making </a:t>
            </a:r>
            <a:r>
              <a:rPr lang="en-US" sz="1400" dirty="0"/>
              <a:t>up and down the organization.</a:t>
            </a:r>
          </a:p>
        </p:txBody>
      </p:sp>
      <p:sp>
        <p:nvSpPr>
          <p:cNvPr id="18" name="Text Placeholder 16">
            <a:extLst>
              <a:ext uri="{FF2B5EF4-FFF2-40B4-BE49-F238E27FC236}">
                <a16:creationId xmlns:a16="http://schemas.microsoft.com/office/drawing/2014/main" id="{FDCC1015-1412-4776-83B6-CF8510AD557A}"/>
              </a:ext>
            </a:extLst>
          </p:cNvPr>
          <p:cNvSpPr txBox="1">
            <a:spLocks/>
          </p:cNvSpPr>
          <p:nvPr/>
        </p:nvSpPr>
        <p:spPr>
          <a:xfrm>
            <a:off x="3997235" y="4882372"/>
            <a:ext cx="7528544" cy="1080000"/>
          </a:xfrm>
          <a:prstGeom prst="rect">
            <a:avLst/>
          </a:prstGeom>
        </p:spPr>
        <p:txBody>
          <a:bodyPr anchor="ctr">
            <a:noAutofit/>
          </a:bodyPr>
          <a:lstStyle>
            <a:defPPr>
              <a:defRPr lang="en-US"/>
            </a:defPPr>
            <a:lvl1pPr marL="137160" indent="-137160">
              <a:lnSpc>
                <a:spcPct val="130000"/>
              </a:lnSpc>
              <a:spcBef>
                <a:spcPts val="1000"/>
              </a:spcBef>
              <a:buClr>
                <a:schemeClr val="accent5"/>
              </a:buClr>
              <a:buSzPct val="75000"/>
              <a:buFont typeface="Arial" panose="020B0604020202020204" pitchFamily="34" charset="0"/>
              <a:buChar char="•"/>
              <a:tabLst>
                <a:tab pos="182880" algn="l"/>
              </a:tabLst>
              <a:defRPr sz="1200">
                <a:solidFill>
                  <a:srgbClr val="000000"/>
                </a:solidFill>
                <a:cs typeface="Open Sans"/>
              </a:defRPr>
            </a:lvl1pPr>
            <a:lvl2pPr marL="685800" indent="-228600">
              <a:lnSpc>
                <a:spcPct val="100000"/>
              </a:lnSpc>
              <a:spcBef>
                <a:spcPts val="500"/>
              </a:spcBef>
              <a:buClr>
                <a:schemeClr val="accent5"/>
              </a:buClr>
              <a:buSzPct val="75000"/>
              <a:buFont typeface="Wingdings" charset="2"/>
              <a:buChar char="§"/>
              <a:defRPr>
                <a:solidFill>
                  <a:srgbClr val="3F3F3F"/>
                </a:solidFill>
              </a:defRPr>
            </a:lvl2pPr>
            <a:lvl3pPr marL="1143000" indent="-228600">
              <a:lnSpc>
                <a:spcPct val="100000"/>
              </a:lnSpc>
              <a:spcBef>
                <a:spcPts val="500"/>
              </a:spcBef>
              <a:buClr>
                <a:schemeClr val="accent5"/>
              </a:buClr>
              <a:buSzPct val="75000"/>
              <a:buFont typeface="Wingdings" charset="2"/>
              <a:buChar char="§"/>
              <a:defRPr sz="1600">
                <a:solidFill>
                  <a:srgbClr val="3F3F3F"/>
                </a:solidFill>
              </a:defRPr>
            </a:lvl3pPr>
            <a:lvl4pPr marL="1600200" indent="-228600">
              <a:lnSpc>
                <a:spcPct val="100000"/>
              </a:lnSpc>
              <a:spcBef>
                <a:spcPts val="500"/>
              </a:spcBef>
              <a:buClr>
                <a:schemeClr val="accent5"/>
              </a:buClr>
              <a:buSzPct val="75000"/>
              <a:buFont typeface="Wingdings" charset="2"/>
              <a:buChar char="§"/>
              <a:defRPr sz="1400">
                <a:solidFill>
                  <a:srgbClr val="3F3F3F"/>
                </a:solidFill>
              </a:defRPr>
            </a:lvl4pPr>
            <a:lvl5pPr marL="2057400" indent="-228600">
              <a:lnSpc>
                <a:spcPct val="100000"/>
              </a:lnSpc>
              <a:spcBef>
                <a:spcPts val="500"/>
              </a:spcBef>
              <a:buClr>
                <a:schemeClr val="accent5"/>
              </a:buClr>
              <a:buSzPct val="75000"/>
              <a:buFont typeface="Wingdings" charset="2"/>
              <a:buChar char="§"/>
              <a:defRPr sz="1400">
                <a:solidFill>
                  <a:srgbClr val="3F3F3F"/>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indent="0">
              <a:buClr>
                <a:srgbClr val="787878"/>
              </a:buClr>
              <a:buNone/>
              <a:defRPr/>
            </a:pPr>
            <a:r>
              <a:rPr lang="en-US" sz="1400" dirty="0">
                <a:ea typeface="Chronicle Display Black" charset="0"/>
                <a:cs typeface="Chronicle Display Black" charset="0"/>
              </a:rPr>
              <a:t>This section provides a foundation in cybersecurity and information security basics and gives recommendations and best practices for consideration in </a:t>
            </a:r>
            <a:r>
              <a:rPr lang="en-US" sz="1400" b="1" dirty="0">
                <a:ea typeface="Chronicle Display Black" charset="0"/>
                <a:cs typeface="Chronicle Display Black" charset="0"/>
              </a:rPr>
              <a:t>integrating cybersecurity and information security risk management </a:t>
            </a:r>
            <a:r>
              <a:rPr lang="en-US" sz="1400" dirty="0">
                <a:ea typeface="Chronicle Display Black" charset="0"/>
                <a:cs typeface="Chronicle Display Black" charset="0"/>
              </a:rPr>
              <a:t>with broader agency ERM practices. </a:t>
            </a:r>
            <a:endParaRPr lang="en-US" sz="1400" dirty="0">
              <a:solidFill>
                <a:schemeClr val="tx1"/>
              </a:solidFill>
            </a:endParaRPr>
          </a:p>
        </p:txBody>
      </p:sp>
      <p:sp>
        <p:nvSpPr>
          <p:cNvPr id="19" name="Text Placeholder 17">
            <a:extLst>
              <a:ext uri="{FF2B5EF4-FFF2-40B4-BE49-F238E27FC236}">
                <a16:creationId xmlns:a16="http://schemas.microsoft.com/office/drawing/2014/main" id="{95C5F9D9-868A-407A-BFDF-C18476D3EB4E}"/>
              </a:ext>
            </a:extLst>
          </p:cNvPr>
          <p:cNvSpPr txBox="1">
            <a:spLocks/>
          </p:cNvSpPr>
          <p:nvPr/>
        </p:nvSpPr>
        <p:spPr>
          <a:xfrm>
            <a:off x="3997235" y="3626281"/>
            <a:ext cx="7528544" cy="1080000"/>
          </a:xfrm>
          <a:prstGeom prst="rect">
            <a:avLst/>
          </a:prstGeom>
        </p:spPr>
        <p:txBody>
          <a:bodyPr anchor="ctr">
            <a:noAutofit/>
          </a:bodyPr>
          <a:lstStyle>
            <a:defPPr>
              <a:defRPr lang="en-US"/>
            </a:defPPr>
            <a:lvl1pPr marL="137160" indent="-137160">
              <a:lnSpc>
                <a:spcPct val="130000"/>
              </a:lnSpc>
              <a:spcBef>
                <a:spcPts val="1000"/>
              </a:spcBef>
              <a:buClr>
                <a:schemeClr val="accent5"/>
              </a:buClr>
              <a:buSzPct val="75000"/>
              <a:buFont typeface="Arial" panose="020B0604020202020204" pitchFamily="34" charset="0"/>
              <a:buChar char="•"/>
              <a:tabLst>
                <a:tab pos="182880" algn="l"/>
              </a:tabLst>
              <a:defRPr sz="1200">
                <a:solidFill>
                  <a:srgbClr val="000000"/>
                </a:solidFill>
                <a:cs typeface="Open Sans"/>
              </a:defRPr>
            </a:lvl1pPr>
            <a:lvl2pPr marL="685800" indent="-228600">
              <a:lnSpc>
                <a:spcPct val="100000"/>
              </a:lnSpc>
              <a:spcBef>
                <a:spcPts val="500"/>
              </a:spcBef>
              <a:buClr>
                <a:schemeClr val="accent5"/>
              </a:buClr>
              <a:buSzPct val="75000"/>
              <a:buFont typeface="Wingdings" charset="2"/>
              <a:buChar char="§"/>
              <a:defRPr>
                <a:solidFill>
                  <a:srgbClr val="3F3F3F"/>
                </a:solidFill>
              </a:defRPr>
            </a:lvl2pPr>
            <a:lvl3pPr marL="1143000" indent="-228600">
              <a:lnSpc>
                <a:spcPct val="100000"/>
              </a:lnSpc>
              <a:spcBef>
                <a:spcPts val="500"/>
              </a:spcBef>
              <a:buClr>
                <a:schemeClr val="accent5"/>
              </a:buClr>
              <a:buSzPct val="75000"/>
              <a:buFont typeface="Wingdings" charset="2"/>
              <a:buChar char="§"/>
              <a:defRPr sz="1600">
                <a:solidFill>
                  <a:srgbClr val="3F3F3F"/>
                </a:solidFill>
              </a:defRPr>
            </a:lvl3pPr>
            <a:lvl4pPr marL="1600200" indent="-228600">
              <a:lnSpc>
                <a:spcPct val="100000"/>
              </a:lnSpc>
              <a:spcBef>
                <a:spcPts val="500"/>
              </a:spcBef>
              <a:buClr>
                <a:schemeClr val="accent5"/>
              </a:buClr>
              <a:buSzPct val="75000"/>
              <a:buFont typeface="Wingdings" charset="2"/>
              <a:buChar char="§"/>
              <a:defRPr sz="1400">
                <a:solidFill>
                  <a:srgbClr val="3F3F3F"/>
                </a:solidFill>
              </a:defRPr>
            </a:lvl4pPr>
            <a:lvl5pPr marL="2057400" indent="-228600">
              <a:lnSpc>
                <a:spcPct val="100000"/>
              </a:lnSpc>
              <a:spcBef>
                <a:spcPts val="500"/>
              </a:spcBef>
              <a:buClr>
                <a:schemeClr val="accent5"/>
              </a:buClr>
              <a:buSzPct val="75000"/>
              <a:buFont typeface="Wingdings" charset="2"/>
              <a:buChar char="§"/>
              <a:defRPr sz="1400">
                <a:solidFill>
                  <a:srgbClr val="3F3F3F"/>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nSpc>
                <a:spcPct val="130000"/>
              </a:lnSpc>
              <a:buNone/>
              <a:tabLst>
                <a:tab pos="182880" algn="l"/>
              </a:tabLst>
              <a:defRPr/>
            </a:pPr>
            <a:r>
              <a:rPr lang="en-US" sz="1400" dirty="0">
                <a:solidFill>
                  <a:schemeClr val="tx1"/>
                </a:solidFill>
                <a:cs typeface="Open Sans"/>
              </a:rPr>
              <a:t>Successful integration of ERM into agencies’ day-to-day decision-making and management practices enables agencies </a:t>
            </a:r>
            <a:r>
              <a:rPr lang="en-US" sz="1400" b="1" dirty="0">
                <a:solidFill>
                  <a:schemeClr val="tx1"/>
                </a:solidFill>
                <a:cs typeface="Open Sans"/>
              </a:rPr>
              <a:t>to leverage opportunities for accepting, reducing, sharing, pursuing or avoiding risk</a:t>
            </a:r>
            <a:r>
              <a:rPr lang="en-US" sz="1400" dirty="0">
                <a:solidFill>
                  <a:schemeClr val="tx1"/>
                </a:solidFill>
                <a:cs typeface="Open Sans"/>
              </a:rPr>
              <a:t> that ultimately results in more resilient, effective, and efficient government programs. </a:t>
            </a:r>
          </a:p>
        </p:txBody>
      </p:sp>
    </p:spTree>
    <p:extLst>
      <p:ext uri="{BB962C8B-B14F-4D97-AF65-F5344CB8AC3E}">
        <p14:creationId xmlns:p14="http://schemas.microsoft.com/office/powerpoint/2010/main" val="2350598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347CC-698C-49BB-A39A-3420C5DF5A3E}"/>
              </a:ext>
            </a:extLst>
          </p:cNvPr>
          <p:cNvSpPr>
            <a:spLocks noGrp="1"/>
          </p:cNvSpPr>
          <p:nvPr>
            <p:ph type="title"/>
          </p:nvPr>
        </p:nvSpPr>
        <p:spPr>
          <a:xfrm>
            <a:off x="368300" y="315481"/>
            <a:ext cx="11379199" cy="891015"/>
          </a:xfrm>
        </p:spPr>
        <p:txBody>
          <a:bodyPr>
            <a:normAutofit/>
          </a:bodyPr>
          <a:lstStyle/>
          <a:p>
            <a:r>
              <a:rPr lang="en-US" sz="2600" dirty="0"/>
              <a:t>OMB Circular A-11: PREPARATION, SUBMISSION, AND EXECUTION OF THE BUDGET</a:t>
            </a:r>
          </a:p>
        </p:txBody>
      </p:sp>
      <p:sp>
        <p:nvSpPr>
          <p:cNvPr id="3" name="Content Placeholder 2">
            <a:extLst>
              <a:ext uri="{FF2B5EF4-FFF2-40B4-BE49-F238E27FC236}">
                <a16:creationId xmlns:a16="http://schemas.microsoft.com/office/drawing/2014/main" id="{8E7AC934-CC76-42B9-B752-98B6F927496B}"/>
              </a:ext>
            </a:extLst>
          </p:cNvPr>
          <p:cNvSpPr>
            <a:spLocks noGrp="1"/>
          </p:cNvSpPr>
          <p:nvPr>
            <p:ph idx="1"/>
          </p:nvPr>
        </p:nvSpPr>
        <p:spPr>
          <a:xfrm>
            <a:off x="444501" y="1206496"/>
            <a:ext cx="11379199" cy="4572004"/>
          </a:xfrm>
        </p:spPr>
        <p:txBody>
          <a:bodyPr/>
          <a:lstStyle/>
          <a:p>
            <a:r>
              <a:rPr lang="en-US" dirty="0"/>
              <a:t>Section 260 describes how ERM should integrate with strategic planning and performance reviews. </a:t>
            </a:r>
          </a:p>
          <a:p>
            <a:r>
              <a:rPr lang="en-US" dirty="0"/>
              <a:t>Agencies should assess and manage risk as a part of strategic and data-driven reviews in support of the broader organizational risk management framework.</a:t>
            </a:r>
          </a:p>
          <a:p>
            <a:r>
              <a:rPr lang="en-US" dirty="0"/>
              <a:t>To support the identification, assessment and prioritization of probable risks that may impact program delivery or outcomes and are likely to impact the strategic objectives, agencies should coordinate Enterprise Risk Management efforts and the analysis of risk profiles with the strategic review.</a:t>
            </a:r>
          </a:p>
          <a:p>
            <a:pPr lvl="1"/>
            <a:r>
              <a:rPr lang="en-US" dirty="0"/>
              <a:t>Agencies are expected to manage risks and challenges related to delivering the organization’s mission.</a:t>
            </a:r>
          </a:p>
          <a:p>
            <a:pPr lvl="1"/>
            <a:r>
              <a:rPr lang="en-US" dirty="0"/>
              <a:t>ERM is a strategic discipline that can help agencies to properly identify and manage risks to performance, especially those risks related to achieving strategic objectives. </a:t>
            </a:r>
          </a:p>
          <a:p>
            <a:pPr lvl="1"/>
            <a:r>
              <a:rPr lang="en-US" dirty="0"/>
              <a:t>The agency’s strategic review process should be used to coordinate its analysis of risk using ERM to make risk-aware decisions. This includes the development of risk profiles as a component of the annual strategic review.</a:t>
            </a:r>
          </a:p>
        </p:txBody>
      </p:sp>
    </p:spTree>
    <p:extLst>
      <p:ext uri="{BB962C8B-B14F-4D97-AF65-F5344CB8AC3E}">
        <p14:creationId xmlns:p14="http://schemas.microsoft.com/office/powerpoint/2010/main" val="847730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0C861-98F1-4805-ACF4-202D0416C3E2}"/>
              </a:ext>
            </a:extLst>
          </p:cNvPr>
          <p:cNvSpPr>
            <a:spLocks noGrp="1"/>
          </p:cNvSpPr>
          <p:nvPr>
            <p:ph type="title"/>
          </p:nvPr>
        </p:nvSpPr>
        <p:spPr>
          <a:xfrm>
            <a:off x="419101" y="315481"/>
            <a:ext cx="10631506" cy="891015"/>
          </a:xfrm>
        </p:spPr>
        <p:txBody>
          <a:bodyPr>
            <a:normAutofit/>
          </a:bodyPr>
          <a:lstStyle/>
          <a:p>
            <a:r>
              <a:rPr lang="en-US" sz="2600" dirty="0"/>
              <a:t>ERM Policy framework</a:t>
            </a:r>
          </a:p>
        </p:txBody>
      </p:sp>
      <p:pic>
        <p:nvPicPr>
          <p:cNvPr id="4" name="Content Placeholder 3">
            <a:extLst>
              <a:ext uri="{FF2B5EF4-FFF2-40B4-BE49-F238E27FC236}">
                <a16:creationId xmlns:a16="http://schemas.microsoft.com/office/drawing/2014/main" id="{11359960-A6F6-4BFE-89D8-B7570E84721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6806" y="1464688"/>
            <a:ext cx="9098388" cy="4435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3163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3333D-2BC3-4198-9ADB-A6BDD76E914F}"/>
              </a:ext>
            </a:extLst>
          </p:cNvPr>
          <p:cNvSpPr>
            <a:spLocks noGrp="1"/>
          </p:cNvSpPr>
          <p:nvPr>
            <p:ph type="title"/>
          </p:nvPr>
        </p:nvSpPr>
        <p:spPr>
          <a:xfrm>
            <a:off x="444500" y="315481"/>
            <a:ext cx="11353799" cy="891015"/>
          </a:xfrm>
        </p:spPr>
        <p:txBody>
          <a:bodyPr>
            <a:normAutofit/>
          </a:bodyPr>
          <a:lstStyle/>
          <a:p>
            <a:r>
              <a:rPr lang="en-US" sz="2600" dirty="0"/>
              <a:t>Interagency ERM groups</a:t>
            </a:r>
          </a:p>
        </p:txBody>
      </p:sp>
      <p:sp>
        <p:nvSpPr>
          <p:cNvPr id="3" name="Content Placeholder 2">
            <a:extLst>
              <a:ext uri="{FF2B5EF4-FFF2-40B4-BE49-F238E27FC236}">
                <a16:creationId xmlns:a16="http://schemas.microsoft.com/office/drawing/2014/main" id="{0EAD59D0-DDE8-4A4C-945C-CCB25DB26832}"/>
              </a:ext>
            </a:extLst>
          </p:cNvPr>
          <p:cNvSpPr>
            <a:spLocks noGrp="1"/>
          </p:cNvSpPr>
          <p:nvPr>
            <p:ph idx="1"/>
          </p:nvPr>
        </p:nvSpPr>
        <p:spPr>
          <a:xfrm>
            <a:off x="355601" y="1066800"/>
            <a:ext cx="11442698" cy="4953000"/>
          </a:xfrm>
        </p:spPr>
        <p:txBody>
          <a:bodyPr>
            <a:normAutofit fontScale="92500" lnSpcReduction="10000"/>
          </a:bodyPr>
          <a:lstStyle/>
          <a:p>
            <a:r>
              <a:rPr lang="en-US" dirty="0"/>
              <a:t>ERM Community of Practice</a:t>
            </a:r>
          </a:p>
          <a:p>
            <a:pPr lvl="1"/>
            <a:r>
              <a:rPr lang="en-US" dirty="0"/>
              <a:t>Chaired by Treasury, over 50 agencies represented- best practice sharing, community of practitioners</a:t>
            </a:r>
          </a:p>
          <a:p>
            <a:r>
              <a:rPr lang="en-US" dirty="0"/>
              <a:t>ERM Executive Steering Committee</a:t>
            </a:r>
          </a:p>
          <a:p>
            <a:pPr lvl="1"/>
            <a:r>
              <a:rPr lang="en-US" dirty="0"/>
              <a:t>Started by OMB, a few agencies are invited to advise OMB on ERM strategy and projects</a:t>
            </a:r>
          </a:p>
          <a:p>
            <a:r>
              <a:rPr lang="en-US" dirty="0"/>
              <a:t>Cybersecurity-ERM Community of Interest</a:t>
            </a:r>
          </a:p>
          <a:p>
            <a:pPr lvl="1"/>
            <a:r>
              <a:rPr lang="en-US" dirty="0"/>
              <a:t>Chaired by NIST and DHS, many agencies represented</a:t>
            </a:r>
          </a:p>
          <a:p>
            <a:r>
              <a:rPr lang="en-US" dirty="0"/>
              <a:t>Small Agency Community of Practice</a:t>
            </a:r>
          </a:p>
          <a:p>
            <a:pPr lvl="1"/>
            <a:r>
              <a:rPr lang="en-US" dirty="0"/>
              <a:t>Chaired by CFPB and HRSA</a:t>
            </a:r>
          </a:p>
          <a:p>
            <a:r>
              <a:rPr lang="en-US" dirty="0"/>
              <a:t>Data Analytics Community of Practice</a:t>
            </a:r>
          </a:p>
          <a:p>
            <a:pPr lvl="1"/>
            <a:r>
              <a:rPr lang="en-US" dirty="0"/>
              <a:t>Chaired by AOC</a:t>
            </a:r>
          </a:p>
          <a:p>
            <a:r>
              <a:rPr lang="en-US" dirty="0"/>
              <a:t>Financial Agency Community of Practice</a:t>
            </a:r>
          </a:p>
          <a:p>
            <a:pPr lvl="1"/>
            <a:r>
              <a:rPr lang="en-US" dirty="0"/>
              <a:t>Chaired by FDIC</a:t>
            </a:r>
          </a:p>
          <a:p>
            <a:pPr lvl="1"/>
            <a:endParaRPr lang="en-US" dirty="0"/>
          </a:p>
        </p:txBody>
      </p:sp>
    </p:spTree>
    <p:extLst>
      <p:ext uri="{BB962C8B-B14F-4D97-AF65-F5344CB8AC3E}">
        <p14:creationId xmlns:p14="http://schemas.microsoft.com/office/powerpoint/2010/main" val="4171139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B07D5-79B1-4364-A74F-9587B2828D4D}"/>
              </a:ext>
            </a:extLst>
          </p:cNvPr>
          <p:cNvSpPr>
            <a:spLocks noGrp="1"/>
          </p:cNvSpPr>
          <p:nvPr>
            <p:ph type="title"/>
          </p:nvPr>
        </p:nvSpPr>
        <p:spPr>
          <a:xfrm>
            <a:off x="419100" y="315481"/>
            <a:ext cx="11476645" cy="891015"/>
          </a:xfrm>
        </p:spPr>
        <p:txBody>
          <a:bodyPr>
            <a:normAutofit/>
          </a:bodyPr>
          <a:lstStyle/>
          <a:p>
            <a:r>
              <a:rPr lang="en-US" sz="2600" dirty="0"/>
              <a:t>Current ERM projects</a:t>
            </a:r>
          </a:p>
        </p:txBody>
      </p:sp>
      <p:sp>
        <p:nvSpPr>
          <p:cNvPr id="3" name="Content Placeholder 2">
            <a:extLst>
              <a:ext uri="{FF2B5EF4-FFF2-40B4-BE49-F238E27FC236}">
                <a16:creationId xmlns:a16="http://schemas.microsoft.com/office/drawing/2014/main" id="{F36423C1-0755-4A7A-8B3C-9941C0FB8C08}"/>
              </a:ext>
            </a:extLst>
          </p:cNvPr>
          <p:cNvSpPr>
            <a:spLocks noGrp="1"/>
          </p:cNvSpPr>
          <p:nvPr>
            <p:ph idx="1"/>
          </p:nvPr>
        </p:nvSpPr>
        <p:spPr>
          <a:xfrm>
            <a:off x="419101" y="1418602"/>
            <a:ext cx="11476644" cy="4529271"/>
          </a:xfrm>
        </p:spPr>
        <p:txBody>
          <a:bodyPr/>
          <a:lstStyle/>
          <a:p>
            <a:r>
              <a:rPr lang="en-US" dirty="0"/>
              <a:t>Integration with Strategic Planning and Performance areas</a:t>
            </a:r>
          </a:p>
          <a:p>
            <a:r>
              <a:rPr lang="en-US" dirty="0"/>
              <a:t>Integration with Budget</a:t>
            </a:r>
          </a:p>
          <a:p>
            <a:r>
              <a:rPr lang="en-US" dirty="0"/>
              <a:t>ERM Maturity Models</a:t>
            </a:r>
          </a:p>
          <a:p>
            <a:r>
              <a:rPr lang="en-US" dirty="0"/>
              <a:t>Risk appetite statements and risk tolerances</a:t>
            </a:r>
          </a:p>
          <a:p>
            <a:r>
              <a:rPr lang="en-US" dirty="0"/>
              <a:t>Working with the IG</a:t>
            </a:r>
          </a:p>
          <a:p>
            <a:r>
              <a:rPr lang="en-US" dirty="0"/>
              <a:t>Maturing risk mitigation tracking capabilities</a:t>
            </a:r>
          </a:p>
        </p:txBody>
      </p:sp>
    </p:spTree>
    <p:extLst>
      <p:ext uri="{BB962C8B-B14F-4D97-AF65-F5344CB8AC3E}">
        <p14:creationId xmlns:p14="http://schemas.microsoft.com/office/powerpoint/2010/main" val="1200984832"/>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EmailTo xmlns="http://schemas.microsoft.com/sharepoint/v3" xsi:nil="true"/>
    <EmailHeaders xmlns="http://schemas.microsoft.com/sharepoint/v4" xsi:nil="true"/>
    <EmailSender xmlns="http://schemas.microsoft.com/sharepoint/v3" xsi:nil="true"/>
    <EmailFrom xmlns="http://schemas.microsoft.com/sharepoint/v3" xsi:nil="true"/>
    <EmailSubject xmlns="http://schemas.microsoft.com/sharepoint/v3" xsi:nil="true"/>
    <EmailCc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C0D7813142B44DB74C56B122C67C16" ma:contentTypeVersion="7" ma:contentTypeDescription="Create a new document." ma:contentTypeScope="" ma:versionID="6c2ca518e0eb2d1e3041dd19e1c0642f">
  <xsd:schema xmlns:xsd="http://www.w3.org/2001/XMLSchema" xmlns:xs="http://www.w3.org/2001/XMLSchema" xmlns:p="http://schemas.microsoft.com/office/2006/metadata/properties" xmlns:ns1="http://schemas.microsoft.com/sharepoint/v3" xmlns:ns2="http://schemas.microsoft.com/sharepoint/v4" xmlns:ns3="d04ebcc4-b978-4882-9e9c-f38f6a5f11de" targetNamespace="http://schemas.microsoft.com/office/2006/metadata/properties" ma:root="true" ma:fieldsID="be8b5ce16be88d252d1c98d79555738f" ns1:_="" ns2:_="" ns3:_="">
    <xsd:import namespace="http://schemas.microsoft.com/sharepoint/v3"/>
    <xsd:import namespace="http://schemas.microsoft.com/sharepoint/v4"/>
    <xsd:import namespace="d04ebcc4-b978-4882-9e9c-f38f6a5f11de"/>
    <xsd:element name="properties">
      <xsd:complexType>
        <xsd:sequence>
          <xsd:element name="documentManagement">
            <xsd:complexType>
              <xsd:all>
                <xsd:element ref="ns1:EmailSender" minOccurs="0"/>
                <xsd:element ref="ns1:EmailTo" minOccurs="0"/>
                <xsd:element ref="ns1:EmailCc" minOccurs="0"/>
                <xsd:element ref="ns1:EmailFrom" minOccurs="0"/>
                <xsd:element ref="ns1:EmailSubject" minOccurs="0"/>
                <xsd:element ref="ns2:EmailHeaders"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Sender" ma:index="8" nillable="true" ma:displayName="E-Mail Sender" ma:hidden="true" ma:internalName="EmailSender">
      <xsd:simpleType>
        <xsd:restriction base="dms:Note">
          <xsd:maxLength value="255"/>
        </xsd:restriction>
      </xsd:simpleType>
    </xsd:element>
    <xsd:element name="EmailTo" ma:index="9" nillable="true" ma:displayName="E-Mail To" ma:hidden="true" ma:internalName="EmailTo">
      <xsd:simpleType>
        <xsd:restriction base="dms:Note">
          <xsd:maxLength value="255"/>
        </xsd:restriction>
      </xsd:simpleType>
    </xsd:element>
    <xsd:element name="EmailCc" ma:index="10" nillable="true" ma:displayName="E-Mail Cc" ma:hidden="true" ma:internalName="EmailCc">
      <xsd:simpleType>
        <xsd:restriction base="dms:Note">
          <xsd:maxLength value="255"/>
        </xsd:restriction>
      </xsd:simpleType>
    </xsd:element>
    <xsd:element name="EmailFrom" ma:index="11" nillable="true" ma:displayName="E-Mail From" ma:hidden="true" ma:internalName="EmailFrom">
      <xsd:simpleType>
        <xsd:restriction base="dms:Text"/>
      </xsd:simpleType>
    </xsd:element>
    <xsd:element name="EmailSubject" ma:index="12" nillable="true" ma:displayName="E-Mail Subject" ma:hidden="true" ma:internalName="EmailSubjec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EmailHeaders" ma:index="13" nillable="true" ma:displayName="E-Mail Headers" ma:hidden="true" ma:internalName="EmailHeaders">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04ebcc4-b978-4882-9e9c-f38f6a5f11d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75FAC7-EB8E-44BD-BDB4-F37301B29EC6}">
  <ds:schemaRefs>
    <ds:schemaRef ds:uri="http://schemas.microsoft.com/office/2006/metadata/properties"/>
    <ds:schemaRef ds:uri="http://schemas.microsoft.com/office/infopath/2007/PartnerControls"/>
    <ds:schemaRef ds:uri="http://schemas.microsoft.com/sharepoint/v3"/>
    <ds:schemaRef ds:uri="http://schemas.microsoft.com/sharepoint/v4"/>
  </ds:schemaRefs>
</ds:datastoreItem>
</file>

<file path=customXml/itemProps2.xml><?xml version="1.0" encoding="utf-8"?>
<ds:datastoreItem xmlns:ds="http://schemas.openxmlformats.org/officeDocument/2006/customXml" ds:itemID="{CCCE103E-42F8-4360-B71E-2268632039F0}">
  <ds:schemaRefs>
    <ds:schemaRef ds:uri="http://schemas.microsoft.com/sharepoint/v3/contenttype/forms"/>
  </ds:schemaRefs>
</ds:datastoreItem>
</file>

<file path=customXml/itemProps3.xml><?xml version="1.0" encoding="utf-8"?>
<ds:datastoreItem xmlns:ds="http://schemas.openxmlformats.org/officeDocument/2006/customXml" ds:itemID="{ADEE8D29-32BD-4544-AC66-6A798B164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4"/>
    <ds:schemaRef ds:uri="d04ebcc4-b978-4882-9e9c-f38f6a5f11d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TM10001114[[fn=Gallery]]</Template>
  <TotalTime>143</TotalTime>
  <Words>707</Words>
  <Application>Microsoft Office PowerPoint</Application>
  <PresentationFormat>Widescreen</PresentationFormat>
  <Paragraphs>73</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Gill Sans MT</vt:lpstr>
      <vt:lpstr>Open Sans</vt:lpstr>
      <vt:lpstr>Traditional Arabic</vt:lpstr>
      <vt:lpstr>Wingdings</vt:lpstr>
      <vt:lpstr>Gallery</vt:lpstr>
      <vt:lpstr>Federal Governance and Strategy for ERM</vt:lpstr>
      <vt:lpstr>OMB Circular A-123:  Management’s Responsibility for ERM and Internal Controls </vt:lpstr>
      <vt:lpstr>Playbook: Enterprise Risk Management for the U.S. Federal Government (July 2016)</vt:lpstr>
      <vt:lpstr>Principles of enterprise risk management</vt:lpstr>
      <vt:lpstr>Playbook Update: Enterprise Risk Management for the U.S. Federal Government (TBD)</vt:lpstr>
      <vt:lpstr>OMB Circular A-11: PREPARATION, SUBMISSION, AND EXECUTION OF THE BUDGET</vt:lpstr>
      <vt:lpstr>ERM Policy framework</vt:lpstr>
      <vt:lpstr>Interagency ERM groups</vt:lpstr>
      <vt:lpstr>Current ERM projects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Playbook: Enterprise Risk Management for the U.S. Federal Government  2021 Update</dc:title>
  <dc:creator>Weber, Karen</dc:creator>
  <cp:lastModifiedBy>Weber, Karen</cp:lastModifiedBy>
  <cp:revision>14</cp:revision>
  <dcterms:created xsi:type="dcterms:W3CDTF">2021-06-10T20:31:32Z</dcterms:created>
  <dcterms:modified xsi:type="dcterms:W3CDTF">2022-05-06T19:40:02Z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0x0101006EC0D7813142B44DB74C56B122C67C16</vt:lpwstr>
  </property>
</Properties>
</file>